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handoutMasterIdLst>
    <p:handoutMasterId r:id="rId25"/>
  </p:handoutMasterIdLst>
  <p:sldIdLst>
    <p:sldId id="281" r:id="rId2"/>
    <p:sldId id="282" r:id="rId3"/>
    <p:sldId id="287" r:id="rId4"/>
    <p:sldId id="264" r:id="rId5"/>
    <p:sldId id="284" r:id="rId6"/>
    <p:sldId id="266" r:id="rId7"/>
    <p:sldId id="267" r:id="rId8"/>
    <p:sldId id="268" r:id="rId9"/>
    <p:sldId id="269" r:id="rId10"/>
    <p:sldId id="270" r:id="rId11"/>
    <p:sldId id="265" r:id="rId12"/>
    <p:sldId id="291" r:id="rId13"/>
    <p:sldId id="271" r:id="rId14"/>
    <p:sldId id="279" r:id="rId15"/>
    <p:sldId id="285" r:id="rId16"/>
    <p:sldId id="275" r:id="rId17"/>
    <p:sldId id="276" r:id="rId18"/>
    <p:sldId id="277" r:id="rId19"/>
    <p:sldId id="273" r:id="rId20"/>
    <p:sldId id="278" r:id="rId21"/>
    <p:sldId id="295" r:id="rId22"/>
    <p:sldId id="280" r:id="rId23"/>
    <p:sldId id="292" r:id="rId2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9933FF"/>
    <a:srgbClr val="0066CC"/>
    <a:srgbClr val="FFFF66"/>
    <a:srgbClr val="FF7C80"/>
    <a:srgbClr val="FFCCFF"/>
    <a:srgbClr val="FF66CC"/>
    <a:srgbClr val="FF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95D05-7DDA-48E0-9393-A1EEA75AA49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2B931E-EEAC-4C1A-B00A-7B9ADB5FE2F6}">
      <dgm:prSet phldrT="[Text]" custT="1"/>
      <dgm:spPr/>
      <dgm:t>
        <a:bodyPr/>
        <a:lstStyle/>
        <a:p>
          <a:r>
            <a:rPr lang="th-TH" sz="1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ความเป็นมา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F79408-1D84-4586-834C-80B59718F6AD}" type="parTrans" cxnId="{16D44609-B14A-4305-88D7-F68812DAF392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21E0EA9-7721-4DE1-9924-7329F8EB3DE0}" type="sibTrans" cxnId="{16D44609-B14A-4305-88D7-F68812DAF392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2BE803-FCF5-48B2-AA20-1BB54C66BA65}">
      <dgm:prSet phldrT="[Text]" custT="1"/>
      <dgm:spPr/>
      <dgm:t>
        <a:bodyPr/>
        <a:lstStyle/>
        <a:p>
          <a:r>
            <a:rPr lang="th-TH" sz="1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หลักการประเมิน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FD7A91E-D108-46C4-9875-825A2315A796}" type="parTrans" cxnId="{00940D0E-06DC-4B72-B7BA-A24903E2F1F9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711305-E88A-4030-BBD5-11F6E578E200}" type="sibTrans" cxnId="{00940D0E-06DC-4B72-B7BA-A24903E2F1F9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E326E4-A03A-4063-B70E-6C03155302B7}">
      <dgm:prSet phldrT="[Text]" custT="1"/>
      <dgm:spPr/>
      <dgm:t>
        <a:bodyPr/>
        <a:lstStyle/>
        <a:p>
          <a:r>
            <a:rPr lang="th-TH" sz="1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เกณฑ์การประเมิน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F3EE38-B0D8-48CB-B188-86706BB9E678}" type="parTrans" cxnId="{D2353A82-5AB6-4D71-AC89-FFCE9807862D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CD3652A-9549-4F30-99F0-5F6C4575A26D}" type="sibTrans" cxnId="{D2353A82-5AB6-4D71-AC89-FFCE9807862D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16B298D-3887-49A5-8CC7-53AF8819B4E8}">
      <dgm:prSet phldrT="[Text]" custT="1"/>
      <dgm:spPr/>
      <dgm:t>
        <a:bodyPr/>
        <a:lstStyle/>
        <a:p>
          <a:r>
            <a:rPr lang="th-TH" sz="1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วิธีการประเมิน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9CD111C-5F8A-4AFD-AFBD-6A8EAA1D380C}" type="parTrans" cxnId="{8C601F5B-05F0-4629-8C19-EC687B1DAD0F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56CA3F-1583-4F07-938F-73A09E9B1415}" type="sibTrans" cxnId="{8C601F5B-05F0-4629-8C19-EC687B1DAD0F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0687FC-9978-42F4-9939-8D291B4F9C33}">
      <dgm:prSet phldrT="[Text]" custT="1"/>
      <dgm:spPr/>
      <dgm:t>
        <a:bodyPr/>
        <a:lstStyle/>
        <a:p>
          <a:r>
            <a:rPr lang="th-TH" sz="1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ขั้นตอนการประเมิน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1321C3-670C-4A44-990D-23BFA4845121}" type="parTrans" cxnId="{2B9C49F7-AF82-43C7-8BAB-97528BFA177B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469BA7-8BC2-42ED-BAAA-F14A963ACD4F}" type="sibTrans" cxnId="{2B9C49F7-AF82-43C7-8BAB-97528BFA177B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758060-1BF7-4D77-A58D-0477B55A2AB5}">
      <dgm:prSet phldrT="[Text]" custT="1"/>
      <dgm:spPr/>
      <dgm:t>
        <a:bodyPr/>
        <a:lstStyle/>
        <a:p>
          <a:r>
            <a:rPr lang="th-TH" sz="16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การดำเนินงานของสำนักงานปลัดกระทรวงมหาดไทย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764C389-4B3A-4469-912D-72EE36107510}" type="parTrans" cxnId="{884F77F7-FC31-495C-B3FF-AD586849FA00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0A7B93-837E-4F2D-8AA2-E6471AEFAD8E}" type="sibTrans" cxnId="{884F77F7-FC31-495C-B3FF-AD586849FA00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D3434C1-64AC-4F4B-A99E-B84C7B69F3E6}" type="pres">
      <dgm:prSet presAssocID="{6A595D05-7DDA-48E0-9393-A1EEA75AA4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1CDC0B-7F61-45C9-9614-7DDD547830C9}" type="pres">
      <dgm:prSet presAssocID="{812B931E-EEAC-4C1A-B00A-7B9ADB5FE2F6}" presName="parentLin" presStyleCnt="0"/>
      <dgm:spPr/>
    </dgm:pt>
    <dgm:pt modelId="{B079981E-19C7-43F7-A732-8AAE2A63A24A}" type="pres">
      <dgm:prSet presAssocID="{812B931E-EEAC-4C1A-B00A-7B9ADB5FE2F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4AFD51D-D99B-4E56-8FBF-B66A40AFA0C4}" type="pres">
      <dgm:prSet presAssocID="{812B931E-EEAC-4C1A-B00A-7B9ADB5FE2F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FF1BD-D540-4AC5-A5F5-B0367ABC2442}" type="pres">
      <dgm:prSet presAssocID="{812B931E-EEAC-4C1A-B00A-7B9ADB5FE2F6}" presName="negativeSpace" presStyleCnt="0"/>
      <dgm:spPr/>
    </dgm:pt>
    <dgm:pt modelId="{281A4850-B034-4B95-B976-B225275025B0}" type="pres">
      <dgm:prSet presAssocID="{812B931E-EEAC-4C1A-B00A-7B9ADB5FE2F6}" presName="childText" presStyleLbl="conFgAcc1" presStyleIdx="0" presStyleCnt="6">
        <dgm:presLayoutVars>
          <dgm:bulletEnabled val="1"/>
        </dgm:presLayoutVars>
      </dgm:prSet>
      <dgm:spPr/>
    </dgm:pt>
    <dgm:pt modelId="{0F365E7D-5EBB-4878-98D2-7FF105E791C6}" type="pres">
      <dgm:prSet presAssocID="{C21E0EA9-7721-4DE1-9924-7329F8EB3DE0}" presName="spaceBetweenRectangles" presStyleCnt="0"/>
      <dgm:spPr/>
    </dgm:pt>
    <dgm:pt modelId="{60325F47-783B-49B1-A755-95043414FFAC}" type="pres">
      <dgm:prSet presAssocID="{9B2BE803-FCF5-48B2-AA20-1BB54C66BA65}" presName="parentLin" presStyleCnt="0"/>
      <dgm:spPr/>
    </dgm:pt>
    <dgm:pt modelId="{7DC443A3-E805-422F-A683-A21F3614FDE1}" type="pres">
      <dgm:prSet presAssocID="{9B2BE803-FCF5-48B2-AA20-1BB54C66BA6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6E2A83F-E09E-4085-ABB5-123C9040D6FB}" type="pres">
      <dgm:prSet presAssocID="{9B2BE803-FCF5-48B2-AA20-1BB54C66BA6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AA928-7054-4CC6-988A-E58937D94666}" type="pres">
      <dgm:prSet presAssocID="{9B2BE803-FCF5-48B2-AA20-1BB54C66BA65}" presName="negativeSpace" presStyleCnt="0"/>
      <dgm:spPr/>
    </dgm:pt>
    <dgm:pt modelId="{9B6BFFE5-F573-4149-A5F3-4A31D1A21D0F}" type="pres">
      <dgm:prSet presAssocID="{9B2BE803-FCF5-48B2-AA20-1BB54C66BA65}" presName="childText" presStyleLbl="conFgAcc1" presStyleIdx="1" presStyleCnt="6">
        <dgm:presLayoutVars>
          <dgm:bulletEnabled val="1"/>
        </dgm:presLayoutVars>
      </dgm:prSet>
      <dgm:spPr/>
    </dgm:pt>
    <dgm:pt modelId="{3FFBEDAD-86C8-4E10-9716-FDF6F81CB0EB}" type="pres">
      <dgm:prSet presAssocID="{D8711305-E88A-4030-BBD5-11F6E578E200}" presName="spaceBetweenRectangles" presStyleCnt="0"/>
      <dgm:spPr/>
    </dgm:pt>
    <dgm:pt modelId="{D59221BC-0AB0-44E1-8B5F-08F2137DF612}" type="pres">
      <dgm:prSet presAssocID="{3BE326E4-A03A-4063-B70E-6C03155302B7}" presName="parentLin" presStyleCnt="0"/>
      <dgm:spPr/>
    </dgm:pt>
    <dgm:pt modelId="{B81F99C6-D86F-4F35-B464-BEBE9975F7D4}" type="pres">
      <dgm:prSet presAssocID="{3BE326E4-A03A-4063-B70E-6C03155302B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D8499810-9D76-4D3C-9797-6F46A43B353B}" type="pres">
      <dgm:prSet presAssocID="{3BE326E4-A03A-4063-B70E-6C03155302B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1E1E5-C8F1-45AD-95A3-007ACDA9EA7E}" type="pres">
      <dgm:prSet presAssocID="{3BE326E4-A03A-4063-B70E-6C03155302B7}" presName="negativeSpace" presStyleCnt="0"/>
      <dgm:spPr/>
    </dgm:pt>
    <dgm:pt modelId="{B018DE23-EFF5-4FF6-B60D-65CF919A2EF9}" type="pres">
      <dgm:prSet presAssocID="{3BE326E4-A03A-4063-B70E-6C03155302B7}" presName="childText" presStyleLbl="conFgAcc1" presStyleIdx="2" presStyleCnt="6">
        <dgm:presLayoutVars>
          <dgm:bulletEnabled val="1"/>
        </dgm:presLayoutVars>
      </dgm:prSet>
      <dgm:spPr/>
    </dgm:pt>
    <dgm:pt modelId="{022522CF-72B5-4D70-8363-013CBEE8F575}" type="pres">
      <dgm:prSet presAssocID="{FCD3652A-9549-4F30-99F0-5F6C4575A26D}" presName="spaceBetweenRectangles" presStyleCnt="0"/>
      <dgm:spPr/>
    </dgm:pt>
    <dgm:pt modelId="{53C4B391-0E35-4412-B611-9D8E48B05594}" type="pres">
      <dgm:prSet presAssocID="{D16B298D-3887-49A5-8CC7-53AF8819B4E8}" presName="parentLin" presStyleCnt="0"/>
      <dgm:spPr/>
    </dgm:pt>
    <dgm:pt modelId="{FCC29C50-9745-4689-909B-263C17729F0B}" type="pres">
      <dgm:prSet presAssocID="{D16B298D-3887-49A5-8CC7-53AF8819B4E8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0B2D7857-6068-4B07-8D47-F57EA19C14D1}" type="pres">
      <dgm:prSet presAssocID="{D16B298D-3887-49A5-8CC7-53AF8819B4E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E7EFA-555F-4910-ACD2-2B4B5B551788}" type="pres">
      <dgm:prSet presAssocID="{D16B298D-3887-49A5-8CC7-53AF8819B4E8}" presName="negativeSpace" presStyleCnt="0"/>
      <dgm:spPr/>
    </dgm:pt>
    <dgm:pt modelId="{60960BA0-79D0-41DB-BA11-0BA4629658DB}" type="pres">
      <dgm:prSet presAssocID="{D16B298D-3887-49A5-8CC7-53AF8819B4E8}" presName="childText" presStyleLbl="conFgAcc1" presStyleIdx="3" presStyleCnt="6">
        <dgm:presLayoutVars>
          <dgm:bulletEnabled val="1"/>
        </dgm:presLayoutVars>
      </dgm:prSet>
      <dgm:spPr/>
    </dgm:pt>
    <dgm:pt modelId="{4B312159-7738-475D-A17E-3DB722D49CF9}" type="pres">
      <dgm:prSet presAssocID="{4556CA3F-1583-4F07-938F-73A09E9B1415}" presName="spaceBetweenRectangles" presStyleCnt="0"/>
      <dgm:spPr/>
    </dgm:pt>
    <dgm:pt modelId="{70DB1AA3-ABA5-40AF-8055-C5E2D19FF49C}" type="pres">
      <dgm:prSet presAssocID="{710687FC-9978-42F4-9939-8D291B4F9C33}" presName="parentLin" presStyleCnt="0"/>
      <dgm:spPr/>
    </dgm:pt>
    <dgm:pt modelId="{30AC1F7D-88F5-4BD0-9656-72A0898E7F8E}" type="pres">
      <dgm:prSet presAssocID="{710687FC-9978-42F4-9939-8D291B4F9C3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195A25D-DC76-4F02-997D-D2BCDB602E42}" type="pres">
      <dgm:prSet presAssocID="{710687FC-9978-42F4-9939-8D291B4F9C3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79A59-0BB8-42F5-A4D5-E30738D8D369}" type="pres">
      <dgm:prSet presAssocID="{710687FC-9978-42F4-9939-8D291B4F9C33}" presName="negativeSpace" presStyleCnt="0"/>
      <dgm:spPr/>
    </dgm:pt>
    <dgm:pt modelId="{953595B0-F383-42B6-AB3C-DEA10AFE4433}" type="pres">
      <dgm:prSet presAssocID="{710687FC-9978-42F4-9939-8D291B4F9C33}" presName="childText" presStyleLbl="conFgAcc1" presStyleIdx="4" presStyleCnt="6">
        <dgm:presLayoutVars>
          <dgm:bulletEnabled val="1"/>
        </dgm:presLayoutVars>
      </dgm:prSet>
      <dgm:spPr/>
    </dgm:pt>
    <dgm:pt modelId="{1E806091-D958-4DD4-89AD-CB4E9FB68506}" type="pres">
      <dgm:prSet presAssocID="{B0469BA7-8BC2-42ED-BAAA-F14A963ACD4F}" presName="spaceBetweenRectangles" presStyleCnt="0"/>
      <dgm:spPr/>
    </dgm:pt>
    <dgm:pt modelId="{DCC60C1E-7CE0-44E8-9A79-455F0FF3D4E3}" type="pres">
      <dgm:prSet presAssocID="{BD758060-1BF7-4D77-A58D-0477B55A2AB5}" presName="parentLin" presStyleCnt="0"/>
      <dgm:spPr/>
    </dgm:pt>
    <dgm:pt modelId="{6A922021-86F4-4E67-82E9-81FCAEAB8888}" type="pres">
      <dgm:prSet presAssocID="{BD758060-1BF7-4D77-A58D-0477B55A2AB5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4DBBECE6-9838-49F1-88DF-73E103B465C9}" type="pres">
      <dgm:prSet presAssocID="{BD758060-1BF7-4D77-A58D-0477B55A2AB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F6937-F604-402E-BE66-16C4D195E9CC}" type="pres">
      <dgm:prSet presAssocID="{BD758060-1BF7-4D77-A58D-0477B55A2AB5}" presName="negativeSpace" presStyleCnt="0"/>
      <dgm:spPr/>
    </dgm:pt>
    <dgm:pt modelId="{DBE1B44A-34F1-4FF6-81D9-84CA64A6484F}" type="pres">
      <dgm:prSet presAssocID="{BD758060-1BF7-4D77-A58D-0477B55A2AB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BB53248-9B4D-40E7-87EA-3EE16C4770C1}" type="presOf" srcId="{812B931E-EEAC-4C1A-B00A-7B9ADB5FE2F6}" destId="{44AFD51D-D99B-4E56-8FBF-B66A40AFA0C4}" srcOrd="1" destOrd="0" presId="urn:microsoft.com/office/officeart/2005/8/layout/list1"/>
    <dgm:cxn modelId="{0781EC87-B773-466F-83EC-9245E73C070C}" type="presOf" srcId="{9B2BE803-FCF5-48B2-AA20-1BB54C66BA65}" destId="{7DC443A3-E805-422F-A683-A21F3614FDE1}" srcOrd="0" destOrd="0" presId="urn:microsoft.com/office/officeart/2005/8/layout/list1"/>
    <dgm:cxn modelId="{6EDDE3A5-332B-4D94-9EC6-FF2341AE24D5}" type="presOf" srcId="{BD758060-1BF7-4D77-A58D-0477B55A2AB5}" destId="{6A922021-86F4-4E67-82E9-81FCAEAB8888}" srcOrd="0" destOrd="0" presId="urn:microsoft.com/office/officeart/2005/8/layout/list1"/>
    <dgm:cxn modelId="{00940D0E-06DC-4B72-B7BA-A24903E2F1F9}" srcId="{6A595D05-7DDA-48E0-9393-A1EEA75AA498}" destId="{9B2BE803-FCF5-48B2-AA20-1BB54C66BA65}" srcOrd="1" destOrd="0" parTransId="{6FD7A91E-D108-46C4-9875-825A2315A796}" sibTransId="{D8711305-E88A-4030-BBD5-11F6E578E200}"/>
    <dgm:cxn modelId="{E865A222-0289-4442-AF4B-9B3B7D9F9B27}" type="presOf" srcId="{6A595D05-7DDA-48E0-9393-A1EEA75AA498}" destId="{AD3434C1-64AC-4F4B-A99E-B84C7B69F3E6}" srcOrd="0" destOrd="0" presId="urn:microsoft.com/office/officeart/2005/8/layout/list1"/>
    <dgm:cxn modelId="{2B9C49F7-AF82-43C7-8BAB-97528BFA177B}" srcId="{6A595D05-7DDA-48E0-9393-A1EEA75AA498}" destId="{710687FC-9978-42F4-9939-8D291B4F9C33}" srcOrd="4" destOrd="0" parTransId="{CF1321C3-670C-4A44-990D-23BFA4845121}" sibTransId="{B0469BA7-8BC2-42ED-BAAA-F14A963ACD4F}"/>
    <dgm:cxn modelId="{16D44609-B14A-4305-88D7-F68812DAF392}" srcId="{6A595D05-7DDA-48E0-9393-A1EEA75AA498}" destId="{812B931E-EEAC-4C1A-B00A-7B9ADB5FE2F6}" srcOrd="0" destOrd="0" parTransId="{C1F79408-1D84-4586-834C-80B59718F6AD}" sibTransId="{C21E0EA9-7721-4DE1-9924-7329F8EB3DE0}"/>
    <dgm:cxn modelId="{AC43ED70-D8DD-478B-AD73-16938C0A0EEF}" type="presOf" srcId="{710687FC-9978-42F4-9939-8D291B4F9C33}" destId="{30AC1F7D-88F5-4BD0-9656-72A0898E7F8E}" srcOrd="0" destOrd="0" presId="urn:microsoft.com/office/officeart/2005/8/layout/list1"/>
    <dgm:cxn modelId="{8C601F5B-05F0-4629-8C19-EC687B1DAD0F}" srcId="{6A595D05-7DDA-48E0-9393-A1EEA75AA498}" destId="{D16B298D-3887-49A5-8CC7-53AF8819B4E8}" srcOrd="3" destOrd="0" parTransId="{E9CD111C-5F8A-4AFD-AFBD-6A8EAA1D380C}" sibTransId="{4556CA3F-1583-4F07-938F-73A09E9B1415}"/>
    <dgm:cxn modelId="{0057D421-8C92-4D17-AA1C-ADA1AFBDA66F}" type="presOf" srcId="{BD758060-1BF7-4D77-A58D-0477B55A2AB5}" destId="{4DBBECE6-9838-49F1-88DF-73E103B465C9}" srcOrd="1" destOrd="0" presId="urn:microsoft.com/office/officeart/2005/8/layout/list1"/>
    <dgm:cxn modelId="{658C132B-642A-407D-A8B1-188337B8BB2A}" type="presOf" srcId="{710687FC-9978-42F4-9939-8D291B4F9C33}" destId="{7195A25D-DC76-4F02-997D-D2BCDB602E42}" srcOrd="1" destOrd="0" presId="urn:microsoft.com/office/officeart/2005/8/layout/list1"/>
    <dgm:cxn modelId="{D2353A82-5AB6-4D71-AC89-FFCE9807862D}" srcId="{6A595D05-7DDA-48E0-9393-A1EEA75AA498}" destId="{3BE326E4-A03A-4063-B70E-6C03155302B7}" srcOrd="2" destOrd="0" parTransId="{7EF3EE38-B0D8-48CB-B188-86706BB9E678}" sibTransId="{FCD3652A-9549-4F30-99F0-5F6C4575A26D}"/>
    <dgm:cxn modelId="{044724BE-18E1-4338-869E-AD4921932731}" type="presOf" srcId="{3BE326E4-A03A-4063-B70E-6C03155302B7}" destId="{D8499810-9D76-4D3C-9797-6F46A43B353B}" srcOrd="1" destOrd="0" presId="urn:microsoft.com/office/officeart/2005/8/layout/list1"/>
    <dgm:cxn modelId="{DDD587B5-C1B7-4DBA-B4EA-9E968B4E5556}" type="presOf" srcId="{D16B298D-3887-49A5-8CC7-53AF8819B4E8}" destId="{FCC29C50-9745-4689-909B-263C17729F0B}" srcOrd="0" destOrd="0" presId="urn:microsoft.com/office/officeart/2005/8/layout/list1"/>
    <dgm:cxn modelId="{F94F2886-A1D0-4863-8B83-7D8F5B4A06E6}" type="presOf" srcId="{9B2BE803-FCF5-48B2-AA20-1BB54C66BA65}" destId="{A6E2A83F-E09E-4085-ABB5-123C9040D6FB}" srcOrd="1" destOrd="0" presId="urn:microsoft.com/office/officeart/2005/8/layout/list1"/>
    <dgm:cxn modelId="{95B24112-1098-45AF-84A8-299CAE64E16B}" type="presOf" srcId="{812B931E-EEAC-4C1A-B00A-7B9ADB5FE2F6}" destId="{B079981E-19C7-43F7-A732-8AAE2A63A24A}" srcOrd="0" destOrd="0" presId="urn:microsoft.com/office/officeart/2005/8/layout/list1"/>
    <dgm:cxn modelId="{A9771431-768D-45B3-9CD4-F311E83A7D95}" type="presOf" srcId="{D16B298D-3887-49A5-8CC7-53AF8819B4E8}" destId="{0B2D7857-6068-4B07-8D47-F57EA19C14D1}" srcOrd="1" destOrd="0" presId="urn:microsoft.com/office/officeart/2005/8/layout/list1"/>
    <dgm:cxn modelId="{93EEAF38-7B99-4533-9064-88AB2B58B192}" type="presOf" srcId="{3BE326E4-A03A-4063-B70E-6C03155302B7}" destId="{B81F99C6-D86F-4F35-B464-BEBE9975F7D4}" srcOrd="0" destOrd="0" presId="urn:microsoft.com/office/officeart/2005/8/layout/list1"/>
    <dgm:cxn modelId="{884F77F7-FC31-495C-B3FF-AD586849FA00}" srcId="{6A595D05-7DDA-48E0-9393-A1EEA75AA498}" destId="{BD758060-1BF7-4D77-A58D-0477B55A2AB5}" srcOrd="5" destOrd="0" parTransId="{C764C389-4B3A-4469-912D-72EE36107510}" sibTransId="{550A7B93-837E-4F2D-8AA2-E6471AEFAD8E}"/>
    <dgm:cxn modelId="{AFB6F6FD-83E3-4325-8244-F4B374150E3C}" type="presParOf" srcId="{AD3434C1-64AC-4F4B-A99E-B84C7B69F3E6}" destId="{F71CDC0B-7F61-45C9-9614-7DDD547830C9}" srcOrd="0" destOrd="0" presId="urn:microsoft.com/office/officeart/2005/8/layout/list1"/>
    <dgm:cxn modelId="{465B4E93-0C77-4EC2-933F-A3123FFEF5C2}" type="presParOf" srcId="{F71CDC0B-7F61-45C9-9614-7DDD547830C9}" destId="{B079981E-19C7-43F7-A732-8AAE2A63A24A}" srcOrd="0" destOrd="0" presId="urn:microsoft.com/office/officeart/2005/8/layout/list1"/>
    <dgm:cxn modelId="{9384CE81-122B-4D72-9271-03C17D50B1E4}" type="presParOf" srcId="{F71CDC0B-7F61-45C9-9614-7DDD547830C9}" destId="{44AFD51D-D99B-4E56-8FBF-B66A40AFA0C4}" srcOrd="1" destOrd="0" presId="urn:microsoft.com/office/officeart/2005/8/layout/list1"/>
    <dgm:cxn modelId="{9F99B0F6-C7E9-4333-A3F8-93C14E480BEC}" type="presParOf" srcId="{AD3434C1-64AC-4F4B-A99E-B84C7B69F3E6}" destId="{D12FF1BD-D540-4AC5-A5F5-B0367ABC2442}" srcOrd="1" destOrd="0" presId="urn:microsoft.com/office/officeart/2005/8/layout/list1"/>
    <dgm:cxn modelId="{39A9219A-1F71-4E76-B5D9-32323698317F}" type="presParOf" srcId="{AD3434C1-64AC-4F4B-A99E-B84C7B69F3E6}" destId="{281A4850-B034-4B95-B976-B225275025B0}" srcOrd="2" destOrd="0" presId="urn:microsoft.com/office/officeart/2005/8/layout/list1"/>
    <dgm:cxn modelId="{5102F04C-A10C-450D-8768-8F3B734F889A}" type="presParOf" srcId="{AD3434C1-64AC-4F4B-A99E-B84C7B69F3E6}" destId="{0F365E7D-5EBB-4878-98D2-7FF105E791C6}" srcOrd="3" destOrd="0" presId="urn:microsoft.com/office/officeart/2005/8/layout/list1"/>
    <dgm:cxn modelId="{796837E2-CF09-4461-99E0-99C41BEB9D8F}" type="presParOf" srcId="{AD3434C1-64AC-4F4B-A99E-B84C7B69F3E6}" destId="{60325F47-783B-49B1-A755-95043414FFAC}" srcOrd="4" destOrd="0" presId="urn:microsoft.com/office/officeart/2005/8/layout/list1"/>
    <dgm:cxn modelId="{07C33F83-6A38-447F-8685-B38460565221}" type="presParOf" srcId="{60325F47-783B-49B1-A755-95043414FFAC}" destId="{7DC443A3-E805-422F-A683-A21F3614FDE1}" srcOrd="0" destOrd="0" presId="urn:microsoft.com/office/officeart/2005/8/layout/list1"/>
    <dgm:cxn modelId="{82BF3473-170C-4C54-B563-7DA6FE366A86}" type="presParOf" srcId="{60325F47-783B-49B1-A755-95043414FFAC}" destId="{A6E2A83F-E09E-4085-ABB5-123C9040D6FB}" srcOrd="1" destOrd="0" presId="urn:microsoft.com/office/officeart/2005/8/layout/list1"/>
    <dgm:cxn modelId="{EC61E7BC-984F-4488-8EB1-FC704210742E}" type="presParOf" srcId="{AD3434C1-64AC-4F4B-A99E-B84C7B69F3E6}" destId="{2B6AA928-7054-4CC6-988A-E58937D94666}" srcOrd="5" destOrd="0" presId="urn:microsoft.com/office/officeart/2005/8/layout/list1"/>
    <dgm:cxn modelId="{8136F4D5-9959-4529-99C1-5E087CAB5E24}" type="presParOf" srcId="{AD3434C1-64AC-4F4B-A99E-B84C7B69F3E6}" destId="{9B6BFFE5-F573-4149-A5F3-4A31D1A21D0F}" srcOrd="6" destOrd="0" presId="urn:microsoft.com/office/officeart/2005/8/layout/list1"/>
    <dgm:cxn modelId="{A7646845-AAF5-4EFC-8616-F43DEEC0C17B}" type="presParOf" srcId="{AD3434C1-64AC-4F4B-A99E-B84C7B69F3E6}" destId="{3FFBEDAD-86C8-4E10-9716-FDF6F81CB0EB}" srcOrd="7" destOrd="0" presId="urn:microsoft.com/office/officeart/2005/8/layout/list1"/>
    <dgm:cxn modelId="{278DFAB8-E03D-4F82-B457-B6FEE07EDB9D}" type="presParOf" srcId="{AD3434C1-64AC-4F4B-A99E-B84C7B69F3E6}" destId="{D59221BC-0AB0-44E1-8B5F-08F2137DF612}" srcOrd="8" destOrd="0" presId="urn:microsoft.com/office/officeart/2005/8/layout/list1"/>
    <dgm:cxn modelId="{F61C5843-7A79-4143-B50B-40DF214E05D4}" type="presParOf" srcId="{D59221BC-0AB0-44E1-8B5F-08F2137DF612}" destId="{B81F99C6-D86F-4F35-B464-BEBE9975F7D4}" srcOrd="0" destOrd="0" presId="urn:microsoft.com/office/officeart/2005/8/layout/list1"/>
    <dgm:cxn modelId="{FAFB9367-6BF5-43EE-B633-D90E120DAF14}" type="presParOf" srcId="{D59221BC-0AB0-44E1-8B5F-08F2137DF612}" destId="{D8499810-9D76-4D3C-9797-6F46A43B353B}" srcOrd="1" destOrd="0" presId="urn:microsoft.com/office/officeart/2005/8/layout/list1"/>
    <dgm:cxn modelId="{2D562E9E-72F9-4AF0-A386-DF876D1CB024}" type="presParOf" srcId="{AD3434C1-64AC-4F4B-A99E-B84C7B69F3E6}" destId="{3B51E1E5-C8F1-45AD-95A3-007ACDA9EA7E}" srcOrd="9" destOrd="0" presId="urn:microsoft.com/office/officeart/2005/8/layout/list1"/>
    <dgm:cxn modelId="{2BA3F18F-1D2D-4E86-A7FC-1B5F355E6C95}" type="presParOf" srcId="{AD3434C1-64AC-4F4B-A99E-B84C7B69F3E6}" destId="{B018DE23-EFF5-4FF6-B60D-65CF919A2EF9}" srcOrd="10" destOrd="0" presId="urn:microsoft.com/office/officeart/2005/8/layout/list1"/>
    <dgm:cxn modelId="{7B43A768-F6D5-4CFC-834D-3B87FD205563}" type="presParOf" srcId="{AD3434C1-64AC-4F4B-A99E-B84C7B69F3E6}" destId="{022522CF-72B5-4D70-8363-013CBEE8F575}" srcOrd="11" destOrd="0" presId="urn:microsoft.com/office/officeart/2005/8/layout/list1"/>
    <dgm:cxn modelId="{18EC2CFA-A13E-40E1-BF4E-31357C9AFE90}" type="presParOf" srcId="{AD3434C1-64AC-4F4B-A99E-B84C7B69F3E6}" destId="{53C4B391-0E35-4412-B611-9D8E48B05594}" srcOrd="12" destOrd="0" presId="urn:microsoft.com/office/officeart/2005/8/layout/list1"/>
    <dgm:cxn modelId="{BDBD2D1B-782C-450F-9DC0-97907E29063A}" type="presParOf" srcId="{53C4B391-0E35-4412-B611-9D8E48B05594}" destId="{FCC29C50-9745-4689-909B-263C17729F0B}" srcOrd="0" destOrd="0" presId="urn:microsoft.com/office/officeart/2005/8/layout/list1"/>
    <dgm:cxn modelId="{E9E7B485-253A-46DA-B530-490C33EE3363}" type="presParOf" srcId="{53C4B391-0E35-4412-B611-9D8E48B05594}" destId="{0B2D7857-6068-4B07-8D47-F57EA19C14D1}" srcOrd="1" destOrd="0" presId="urn:microsoft.com/office/officeart/2005/8/layout/list1"/>
    <dgm:cxn modelId="{30BD890C-9CBF-45E7-ABE6-E36A35A8B616}" type="presParOf" srcId="{AD3434C1-64AC-4F4B-A99E-B84C7B69F3E6}" destId="{3F9E7EFA-555F-4910-ACD2-2B4B5B551788}" srcOrd="13" destOrd="0" presId="urn:microsoft.com/office/officeart/2005/8/layout/list1"/>
    <dgm:cxn modelId="{32FA7976-CC40-46EE-8C69-BB856E39C8EF}" type="presParOf" srcId="{AD3434C1-64AC-4F4B-A99E-B84C7B69F3E6}" destId="{60960BA0-79D0-41DB-BA11-0BA4629658DB}" srcOrd="14" destOrd="0" presId="urn:microsoft.com/office/officeart/2005/8/layout/list1"/>
    <dgm:cxn modelId="{68B3CC38-FB54-4A21-8C27-10D1408045A2}" type="presParOf" srcId="{AD3434C1-64AC-4F4B-A99E-B84C7B69F3E6}" destId="{4B312159-7738-475D-A17E-3DB722D49CF9}" srcOrd="15" destOrd="0" presId="urn:microsoft.com/office/officeart/2005/8/layout/list1"/>
    <dgm:cxn modelId="{89F0EE0F-64FC-47E6-8EFE-25C931722723}" type="presParOf" srcId="{AD3434C1-64AC-4F4B-A99E-B84C7B69F3E6}" destId="{70DB1AA3-ABA5-40AF-8055-C5E2D19FF49C}" srcOrd="16" destOrd="0" presId="urn:microsoft.com/office/officeart/2005/8/layout/list1"/>
    <dgm:cxn modelId="{6F0E3BB7-00C3-4CCF-9B05-D4B990294CA8}" type="presParOf" srcId="{70DB1AA3-ABA5-40AF-8055-C5E2D19FF49C}" destId="{30AC1F7D-88F5-4BD0-9656-72A0898E7F8E}" srcOrd="0" destOrd="0" presId="urn:microsoft.com/office/officeart/2005/8/layout/list1"/>
    <dgm:cxn modelId="{D89D236B-52D1-46CE-8FAE-FEDEBBD8F601}" type="presParOf" srcId="{70DB1AA3-ABA5-40AF-8055-C5E2D19FF49C}" destId="{7195A25D-DC76-4F02-997D-D2BCDB602E42}" srcOrd="1" destOrd="0" presId="urn:microsoft.com/office/officeart/2005/8/layout/list1"/>
    <dgm:cxn modelId="{4C07F3AC-6491-48AF-A9B6-9DC8B1A7926A}" type="presParOf" srcId="{AD3434C1-64AC-4F4B-A99E-B84C7B69F3E6}" destId="{15B79A59-0BB8-42F5-A4D5-E30738D8D369}" srcOrd="17" destOrd="0" presId="urn:microsoft.com/office/officeart/2005/8/layout/list1"/>
    <dgm:cxn modelId="{6AA9F6B1-32C4-47DB-82E7-FA3EE7FF2159}" type="presParOf" srcId="{AD3434C1-64AC-4F4B-A99E-B84C7B69F3E6}" destId="{953595B0-F383-42B6-AB3C-DEA10AFE4433}" srcOrd="18" destOrd="0" presId="urn:microsoft.com/office/officeart/2005/8/layout/list1"/>
    <dgm:cxn modelId="{3199C39D-C1B2-421C-99AE-0412F0A32CF1}" type="presParOf" srcId="{AD3434C1-64AC-4F4B-A99E-B84C7B69F3E6}" destId="{1E806091-D958-4DD4-89AD-CB4E9FB68506}" srcOrd="19" destOrd="0" presId="urn:microsoft.com/office/officeart/2005/8/layout/list1"/>
    <dgm:cxn modelId="{21D11737-094A-48B8-98B4-4352E63C82C2}" type="presParOf" srcId="{AD3434C1-64AC-4F4B-A99E-B84C7B69F3E6}" destId="{DCC60C1E-7CE0-44E8-9A79-455F0FF3D4E3}" srcOrd="20" destOrd="0" presId="urn:microsoft.com/office/officeart/2005/8/layout/list1"/>
    <dgm:cxn modelId="{35327A6D-E409-42ED-B466-2F842D886261}" type="presParOf" srcId="{DCC60C1E-7CE0-44E8-9A79-455F0FF3D4E3}" destId="{6A922021-86F4-4E67-82E9-81FCAEAB8888}" srcOrd="0" destOrd="0" presId="urn:microsoft.com/office/officeart/2005/8/layout/list1"/>
    <dgm:cxn modelId="{FF79C1FE-33D9-429A-8112-B9D64F5B4350}" type="presParOf" srcId="{DCC60C1E-7CE0-44E8-9A79-455F0FF3D4E3}" destId="{4DBBECE6-9838-49F1-88DF-73E103B465C9}" srcOrd="1" destOrd="0" presId="urn:microsoft.com/office/officeart/2005/8/layout/list1"/>
    <dgm:cxn modelId="{788AC18E-EB90-4D95-81EF-DD3D6326572B}" type="presParOf" srcId="{AD3434C1-64AC-4F4B-A99E-B84C7B69F3E6}" destId="{DCAF6937-F604-402E-BE66-16C4D195E9CC}" srcOrd="21" destOrd="0" presId="urn:microsoft.com/office/officeart/2005/8/layout/list1"/>
    <dgm:cxn modelId="{2A604A92-B9D2-4825-BF42-9D80A1F6F397}" type="presParOf" srcId="{AD3434C1-64AC-4F4B-A99E-B84C7B69F3E6}" destId="{DBE1B44A-34F1-4FF6-81D9-84CA64A6484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71400-91DC-49C7-A752-364197FE561E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E81B22-1151-46B7-9782-054E2A0953D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เครื่องมือการประเมิน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43CDCE4-957A-47D5-945E-5B06C651A625}" type="parTrans" cxnId="{684ACE73-F648-4C11-BA9C-47083FE32EE9}">
      <dgm:prSet/>
      <dgm:spPr/>
      <dgm:t>
        <a:bodyPr/>
        <a:lstStyle/>
        <a:p>
          <a:endParaRPr lang="en-US"/>
        </a:p>
      </dgm:t>
    </dgm:pt>
    <dgm:pt modelId="{C8DBA5ED-C10F-4304-B38A-E312850979D6}" type="sibTrans" cxnId="{684ACE73-F648-4C11-BA9C-47083FE32EE9}">
      <dgm:prSet/>
      <dgm:spPr/>
      <dgm:t>
        <a:bodyPr/>
        <a:lstStyle/>
        <a:p>
          <a:endParaRPr lang="en-US"/>
        </a:p>
      </dgm:t>
    </dgm:pt>
    <dgm:pt modelId="{2F1B446F-BFC5-46B1-B70B-62B77420335B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แบบสำรวจหลักฐานเชิงประจักษ์ จากหน่วยงาน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2B35C8-528C-46E4-A2CB-B82B45F51039}" type="parTrans" cxnId="{291CF588-CE27-41E2-AB80-FAD610FF253A}">
      <dgm:prSet/>
      <dgm:spPr/>
      <dgm:t>
        <a:bodyPr/>
        <a:lstStyle/>
        <a:p>
          <a:endParaRPr lang="en-US"/>
        </a:p>
      </dgm:t>
    </dgm:pt>
    <dgm:pt modelId="{8267FAF6-A131-4963-8531-812212706FDA}" type="sibTrans" cxnId="{291CF588-CE27-41E2-AB80-FAD610FF253A}">
      <dgm:prSet/>
      <dgm:spPr/>
      <dgm:t>
        <a:bodyPr/>
        <a:lstStyle/>
        <a:p>
          <a:endParaRPr lang="en-US"/>
        </a:p>
      </dgm:t>
    </dgm:pt>
    <dgm:pt modelId="{1C40DDBD-F7DC-4A87-8454-11CC18E63995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ประชากรเป้าหมาย กลุ่มตัวอย่าง การจัดเก็บ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7D1BCB-AF4A-4191-8402-8722FD497295}" type="parTrans" cxnId="{819388CF-2FBA-45E1-AF69-034EE413D353}">
      <dgm:prSet/>
      <dgm:spPr/>
      <dgm:t>
        <a:bodyPr/>
        <a:lstStyle/>
        <a:p>
          <a:endParaRPr lang="en-US"/>
        </a:p>
      </dgm:t>
    </dgm:pt>
    <dgm:pt modelId="{52DEEEF3-5696-4CAA-917D-A72C11A032F0}" type="sibTrans" cxnId="{819388CF-2FBA-45E1-AF69-034EE413D353}">
      <dgm:prSet/>
      <dgm:spPr/>
      <dgm:t>
        <a:bodyPr/>
        <a:lstStyle/>
        <a:p>
          <a:endParaRPr lang="en-US"/>
        </a:p>
      </dgm:t>
    </dgm:pt>
    <dgm:pt modelId="{A0428838-FCA7-427B-BDC3-F3DA6DD1B950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แบบสำรวจหลักฐานเชิงประจักษ์ หน่วยงานจัดทำแบบสำรวจพร้อมแนบเอกสารหลักฐาน 1 ชุด/1 หน่วยงานแบ่งเป็น 2 รอบ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9094D6-501F-4ABC-A7F2-0EFF29E8EF32}" type="parTrans" cxnId="{67107588-E1F7-466E-B193-479FBA9DA3E7}">
      <dgm:prSet/>
      <dgm:spPr/>
      <dgm:t>
        <a:bodyPr/>
        <a:lstStyle/>
        <a:p>
          <a:endParaRPr lang="en-US"/>
        </a:p>
      </dgm:t>
    </dgm:pt>
    <dgm:pt modelId="{ED3E4667-4229-4609-B7A8-0C9887141F30}" type="sibTrans" cxnId="{67107588-E1F7-466E-B193-479FBA9DA3E7}">
      <dgm:prSet/>
      <dgm:spPr/>
      <dgm:t>
        <a:bodyPr/>
        <a:lstStyle/>
        <a:p>
          <a:endParaRPr lang="en-US"/>
        </a:p>
      </dgm:t>
    </dgm:pt>
    <dgm:pt modelId="{5E1CA53F-CD81-4DC4-927D-96BA33401EE4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แบบสำรวจความคิดเห็นผู้มีส่วนได้ส่วนเสียภายใน กลุ่มเป้าหมาย เจ้าหน้าที่ภายในหน่วยงาน อายุการทำงานไม่น้อยกว่า 1 ปี (100 คน) โดยวิธีการสัมภาษณ์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F0EA29-A6B1-46DB-AF7D-B663D2EE6B00}" type="parTrans" cxnId="{5CD5AB04-A20F-40D9-B16E-CA4E7229BEE2}">
      <dgm:prSet/>
      <dgm:spPr/>
      <dgm:t>
        <a:bodyPr/>
        <a:lstStyle/>
        <a:p>
          <a:endParaRPr lang="en-US"/>
        </a:p>
      </dgm:t>
    </dgm:pt>
    <dgm:pt modelId="{24DB6226-264C-49C5-B330-A57E415C2D5D}" type="sibTrans" cxnId="{5CD5AB04-A20F-40D9-B16E-CA4E7229BEE2}">
      <dgm:prSet/>
      <dgm:spPr/>
      <dgm:t>
        <a:bodyPr/>
        <a:lstStyle/>
        <a:p>
          <a:endParaRPr lang="en-US"/>
        </a:p>
      </dgm:t>
    </dgm:pt>
    <dgm:pt modelId="{B663F2AE-2AE7-4D62-B159-8A033A6E67E8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การให้คะแนนและการประมวลผล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34ABC1D-C168-4499-AFCD-F419B6CF8059}" type="parTrans" cxnId="{1A8948C4-F173-40B6-A8AF-07F43ABCB5F1}">
      <dgm:prSet/>
      <dgm:spPr/>
      <dgm:t>
        <a:bodyPr/>
        <a:lstStyle/>
        <a:p>
          <a:endParaRPr lang="en-US"/>
        </a:p>
      </dgm:t>
    </dgm:pt>
    <dgm:pt modelId="{1A335BAD-E09F-4DC0-A380-864C672E3A85}" type="sibTrans" cxnId="{1A8948C4-F173-40B6-A8AF-07F43ABCB5F1}">
      <dgm:prSet/>
      <dgm:spPr/>
      <dgm:t>
        <a:bodyPr/>
        <a:lstStyle/>
        <a:p>
          <a:endParaRPr lang="en-US"/>
        </a:p>
      </dgm:t>
    </dgm:pt>
    <dgm:pt modelId="{7EC6870C-910E-49DE-A925-6AEA3A3F49A3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ค่าคะแนนระหว่าง 0 -100 คะแนน แบ่งเป็น 5 ระดับ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647969-DF88-4DD0-AB5A-9B81158B212B}" type="parTrans" cxnId="{9F7E83BE-EB2A-4201-A635-CA4C7D152300}">
      <dgm:prSet/>
      <dgm:spPr/>
      <dgm:t>
        <a:bodyPr/>
        <a:lstStyle/>
        <a:p>
          <a:endParaRPr lang="en-US"/>
        </a:p>
      </dgm:t>
    </dgm:pt>
    <dgm:pt modelId="{6C0815C9-3332-40C0-A015-E43496F094CB}" type="sibTrans" cxnId="{9F7E83BE-EB2A-4201-A635-CA4C7D152300}">
      <dgm:prSet/>
      <dgm:spPr/>
      <dgm:t>
        <a:bodyPr/>
        <a:lstStyle/>
        <a:p>
          <a:endParaRPr lang="en-US"/>
        </a:p>
      </dgm:t>
    </dgm:pt>
    <dgm:pt modelId="{72E19CB5-E876-4946-8DA2-5E88C36FB295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แบบสำรวจความคิดเห็นผู้มีส่วนได้ส่วนเสียภายใน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7DE2B1B-010C-4F67-BB5D-9C36C5D37DDE}" type="parTrans" cxnId="{2B2A7CD0-E6D2-4DB3-9879-298D0ABAEA81}">
      <dgm:prSet/>
      <dgm:spPr/>
      <dgm:t>
        <a:bodyPr/>
        <a:lstStyle/>
        <a:p>
          <a:endParaRPr lang="en-US"/>
        </a:p>
      </dgm:t>
    </dgm:pt>
    <dgm:pt modelId="{68E35FB9-CAE5-4BC8-8B90-A515C044C908}" type="sibTrans" cxnId="{2B2A7CD0-E6D2-4DB3-9879-298D0ABAEA81}">
      <dgm:prSet/>
      <dgm:spPr/>
      <dgm:t>
        <a:bodyPr/>
        <a:lstStyle/>
        <a:p>
          <a:endParaRPr lang="en-US"/>
        </a:p>
      </dgm:t>
    </dgm:pt>
    <dgm:pt modelId="{7CC7B601-DB28-44C9-8F0B-041346BB113B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แบบสำรวจความคิดเห็นผู้มีส่วนได้ส่วนเสียจากบุคคลภายนอก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04E195E-BD6A-4B95-84D0-FB88FE063E3F}" type="parTrans" cxnId="{8152D48D-ADF6-4B0F-B049-6B14E208CB7B}">
      <dgm:prSet/>
      <dgm:spPr/>
      <dgm:t>
        <a:bodyPr/>
        <a:lstStyle/>
        <a:p>
          <a:endParaRPr lang="en-US"/>
        </a:p>
      </dgm:t>
    </dgm:pt>
    <dgm:pt modelId="{4BA75ACA-3B28-4934-99CF-133C9FF46D6E}" type="sibTrans" cxnId="{8152D48D-ADF6-4B0F-B049-6B14E208CB7B}">
      <dgm:prSet/>
      <dgm:spPr/>
      <dgm:t>
        <a:bodyPr/>
        <a:lstStyle/>
        <a:p>
          <a:endParaRPr lang="en-US"/>
        </a:p>
      </dgm:t>
    </dgm:pt>
    <dgm:pt modelId="{09A0A634-AD62-4481-AF71-9DF65AA0AC67}">
      <dgm:prSet phldrT="[Text]" custT="1"/>
      <dgm:spPr/>
      <dgm:t>
        <a:bodyPr/>
        <a:lstStyle/>
        <a:p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3E3D10-9E5A-4022-8567-E598FE996E47}" type="parTrans" cxnId="{EB49FD25-0A1F-4AE4-9C9A-BE98F8DD247C}">
      <dgm:prSet/>
      <dgm:spPr/>
      <dgm:t>
        <a:bodyPr/>
        <a:lstStyle/>
        <a:p>
          <a:endParaRPr lang="en-US"/>
        </a:p>
      </dgm:t>
    </dgm:pt>
    <dgm:pt modelId="{1C0324B7-E3E9-4DD7-AB1B-AD7C968CC01C}" type="sibTrans" cxnId="{EB49FD25-0A1F-4AE4-9C9A-BE98F8DD247C}">
      <dgm:prSet/>
      <dgm:spPr/>
      <dgm:t>
        <a:bodyPr/>
        <a:lstStyle/>
        <a:p>
          <a:endParaRPr lang="en-US"/>
        </a:p>
      </dgm:t>
    </dgm:pt>
    <dgm:pt modelId="{19F9F6EC-C109-4DD6-BB91-676FB3BD08F9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แบบสำรวจความคิดเห็นผู้มีส่วนได้ส่วนเสียจากบุคคลภายนอก กลุ่มเป้าหมายผู้รับบริการหรือผู้มีส่วนได้ส่วนเสียภายนอกหน่วยงาน (100 คน) เก็บข้อมูลทางออนไลน์ สัมภาษณ์ ฯลฯ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76AA8A-B87A-46C6-9DD3-96BF98C7D7E7}" type="parTrans" cxnId="{965D0147-B096-4F44-BCBD-A5B11B6BAAD2}">
      <dgm:prSet/>
      <dgm:spPr/>
      <dgm:t>
        <a:bodyPr/>
        <a:lstStyle/>
        <a:p>
          <a:endParaRPr lang="en-US"/>
        </a:p>
      </dgm:t>
    </dgm:pt>
    <dgm:pt modelId="{10E244E5-B73A-4BDF-8743-3AC1CB2AB10A}" type="sibTrans" cxnId="{965D0147-B096-4F44-BCBD-A5B11B6BAAD2}">
      <dgm:prSet/>
      <dgm:spPr/>
      <dgm:t>
        <a:bodyPr/>
        <a:lstStyle/>
        <a:p>
          <a:endParaRPr lang="en-US"/>
        </a:p>
      </dgm:t>
    </dgm:pt>
    <dgm:pt modelId="{F5BD932A-9AE1-400D-88DE-51B160331937}">
      <dgm:prSet phldrT="[Text]" custT="1"/>
      <dgm:spPr/>
      <dgm:t>
        <a:bodyPr/>
        <a:lstStyle/>
        <a:p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02B1CD-EC65-480A-B086-F354B936CB03}" type="parTrans" cxnId="{2BCC999A-A6EC-445C-8BF3-4BA8EC0992E5}">
      <dgm:prSet/>
      <dgm:spPr/>
      <dgm:t>
        <a:bodyPr/>
        <a:lstStyle/>
        <a:p>
          <a:endParaRPr lang="en-US"/>
        </a:p>
      </dgm:t>
    </dgm:pt>
    <dgm:pt modelId="{45B3CDD9-A116-4A54-A26A-53F468FAD369}" type="sibTrans" cxnId="{2BCC999A-A6EC-445C-8BF3-4BA8EC0992E5}">
      <dgm:prSet/>
      <dgm:spPr/>
      <dgm:t>
        <a:bodyPr/>
        <a:lstStyle/>
        <a:p>
          <a:endParaRPr lang="en-US"/>
        </a:p>
      </dgm:t>
    </dgm:pt>
    <dgm:pt modelId="{DF5C5962-4A8F-4AF3-B8A8-383296F155A1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รอบที่ 1ภายใน 31 ม.ค. 60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E1CC73A-A2B0-443E-9224-A4531F70F68B}" type="parTrans" cxnId="{F916BB0D-6926-4E5D-9DB9-1E287040276E}">
      <dgm:prSet/>
      <dgm:spPr/>
      <dgm:t>
        <a:bodyPr/>
        <a:lstStyle/>
        <a:p>
          <a:endParaRPr lang="en-US"/>
        </a:p>
      </dgm:t>
    </dgm:pt>
    <dgm:pt modelId="{5342AE71-408B-4929-8DE5-4C83FCE79E2D}" type="sibTrans" cxnId="{F916BB0D-6926-4E5D-9DB9-1E287040276E}">
      <dgm:prSet/>
      <dgm:spPr/>
      <dgm:t>
        <a:bodyPr/>
        <a:lstStyle/>
        <a:p>
          <a:endParaRPr lang="en-US"/>
        </a:p>
      </dgm:t>
    </dgm:pt>
    <dgm:pt modelId="{B894677C-2099-429C-90A0-B2E9A5676499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รอบที่ 2 ภายใน 30 เม.ย. 60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121AF5E-3DDA-4C28-956B-FFD9755366A1}" type="parTrans" cxnId="{D1AB0EE1-6A88-4F24-91AD-2DCB047BF635}">
      <dgm:prSet/>
      <dgm:spPr/>
      <dgm:t>
        <a:bodyPr/>
        <a:lstStyle/>
        <a:p>
          <a:endParaRPr lang="en-US"/>
        </a:p>
      </dgm:t>
    </dgm:pt>
    <dgm:pt modelId="{76701FA7-1B01-44D7-B6A4-82D57CFEE12B}" type="sibTrans" cxnId="{D1AB0EE1-6A88-4F24-91AD-2DCB047BF635}">
      <dgm:prSet/>
      <dgm:spPr/>
      <dgm:t>
        <a:bodyPr/>
        <a:lstStyle/>
        <a:p>
          <a:endParaRPr lang="en-US"/>
        </a:p>
      </dgm:t>
    </dgm:pt>
    <dgm:pt modelId="{1D00C717-AD85-47B2-93F7-77A64B340589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ข้อมูลการชี้มูลความผิดของสำนักงาน  ป.ป.ช. และสำนักงาน </a:t>
          </a:r>
          <a:r>
            <a:rPr lang="th-TH" sz="2400" b="1" dirty="0" err="1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ป.ป.ท</a:t>
          </a:r>
          <a:r>
            <a:rPr lang="th-TH" sz="24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en-US" sz="24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F12045-6F41-44F3-8CFD-7F518A96F9BE}" type="parTrans" cxnId="{E543020D-EB85-4B11-8E90-F2C332FB8488}">
      <dgm:prSet/>
      <dgm:spPr/>
    </dgm:pt>
    <dgm:pt modelId="{4A5AD1AE-C7C7-4789-B65E-DA2F86AFE2CE}" type="sibTrans" cxnId="{E543020D-EB85-4B11-8E90-F2C332FB8488}">
      <dgm:prSet/>
      <dgm:spPr/>
    </dgm:pt>
    <dgm:pt modelId="{D92AB93A-2600-4521-A24C-FB2BA307AEAB}" type="pres">
      <dgm:prSet presAssocID="{B8D71400-91DC-49C7-A752-364197FE56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3AF9C-7666-4929-984A-2367AEECA13A}" type="pres">
      <dgm:prSet presAssocID="{50E81B22-1151-46B7-9782-054E2A0953DF}" presName="composite" presStyleCnt="0"/>
      <dgm:spPr/>
    </dgm:pt>
    <dgm:pt modelId="{CA38AFBC-D4C4-4520-8D23-EF04D2782EED}" type="pres">
      <dgm:prSet presAssocID="{50E81B22-1151-46B7-9782-054E2A0953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92E6B-C17F-4C14-8771-3D512D460AB6}" type="pres">
      <dgm:prSet presAssocID="{50E81B22-1151-46B7-9782-054E2A0953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5705C-F805-44FC-A3BB-F1C17AC5B523}" type="pres">
      <dgm:prSet presAssocID="{C8DBA5ED-C10F-4304-B38A-E312850979D6}" presName="space" presStyleCnt="0"/>
      <dgm:spPr/>
    </dgm:pt>
    <dgm:pt modelId="{9D91C87A-228A-4106-B838-50111E4663D8}" type="pres">
      <dgm:prSet presAssocID="{1C40DDBD-F7DC-4A87-8454-11CC18E63995}" presName="composite" presStyleCnt="0"/>
      <dgm:spPr/>
    </dgm:pt>
    <dgm:pt modelId="{1077E864-A44D-4B39-AA27-62D17F0961E9}" type="pres">
      <dgm:prSet presAssocID="{1C40DDBD-F7DC-4A87-8454-11CC18E639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AE047-EA8D-4FBA-86E5-083A83F245CA}" type="pres">
      <dgm:prSet presAssocID="{1C40DDBD-F7DC-4A87-8454-11CC18E6399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20AE4-93F7-458F-8D42-6D10E38079D8}" type="pres">
      <dgm:prSet presAssocID="{52DEEEF3-5696-4CAA-917D-A72C11A032F0}" presName="space" presStyleCnt="0"/>
      <dgm:spPr/>
    </dgm:pt>
    <dgm:pt modelId="{F71ABDBC-B3AA-40BE-82CB-251AA6C385CE}" type="pres">
      <dgm:prSet presAssocID="{B663F2AE-2AE7-4D62-B159-8A033A6E67E8}" presName="composite" presStyleCnt="0"/>
      <dgm:spPr/>
    </dgm:pt>
    <dgm:pt modelId="{63026927-5E69-4826-9606-A0BF6B02E337}" type="pres">
      <dgm:prSet presAssocID="{B663F2AE-2AE7-4D62-B159-8A033A6E67E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F0107-EB31-4942-8EE4-22B0919FD21D}" type="pres">
      <dgm:prSet presAssocID="{B663F2AE-2AE7-4D62-B159-8A033A6E67E8}" presName="desTx" presStyleLbl="alignAccFollowNode1" presStyleIdx="2" presStyleCnt="3" custScaleY="10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D0147-B096-4F44-BCBD-A5B11B6BAAD2}" srcId="{1C40DDBD-F7DC-4A87-8454-11CC18E63995}" destId="{19F9F6EC-C109-4DD6-BB91-676FB3BD08F9}" srcOrd="4" destOrd="0" parTransId="{5876AA8A-B87A-46C6-9DD3-96BF98C7D7E7}" sibTransId="{10E244E5-B73A-4BDF-8743-3AC1CB2AB10A}"/>
    <dgm:cxn modelId="{8152D48D-ADF6-4B0F-B049-6B14E208CB7B}" srcId="{50E81B22-1151-46B7-9782-054E2A0953DF}" destId="{7CC7B601-DB28-44C9-8F0B-041346BB113B}" srcOrd="2" destOrd="0" parTransId="{404E195E-BD6A-4B95-84D0-FB88FE063E3F}" sibTransId="{4BA75ACA-3B28-4934-99CF-133C9FF46D6E}"/>
    <dgm:cxn modelId="{9F7E83BE-EB2A-4201-A635-CA4C7D152300}" srcId="{B663F2AE-2AE7-4D62-B159-8A033A6E67E8}" destId="{7EC6870C-910E-49DE-A925-6AEA3A3F49A3}" srcOrd="0" destOrd="0" parTransId="{7B647969-DF88-4DD0-AB5A-9B81158B212B}" sibTransId="{6C0815C9-3332-40C0-A015-E43496F094CB}"/>
    <dgm:cxn modelId="{FB6A6070-E4E5-466E-A044-E2F4D50B4ECC}" type="presOf" srcId="{DF5C5962-4A8F-4AF3-B8A8-383296F155A1}" destId="{56AAE047-EA8D-4FBA-86E5-083A83F245CA}" srcOrd="0" destOrd="1" presId="urn:microsoft.com/office/officeart/2005/8/layout/hList1"/>
    <dgm:cxn modelId="{6656A70C-EEB9-43F8-A081-D1050B7786E0}" type="presOf" srcId="{7EC6870C-910E-49DE-A925-6AEA3A3F49A3}" destId="{F17F0107-EB31-4942-8EE4-22B0919FD21D}" srcOrd="0" destOrd="0" presId="urn:microsoft.com/office/officeart/2005/8/layout/hList1"/>
    <dgm:cxn modelId="{F4586D57-2A40-4BC9-88F6-96004ABAA60D}" type="presOf" srcId="{B663F2AE-2AE7-4D62-B159-8A033A6E67E8}" destId="{63026927-5E69-4826-9606-A0BF6B02E337}" srcOrd="0" destOrd="0" presId="urn:microsoft.com/office/officeart/2005/8/layout/hList1"/>
    <dgm:cxn modelId="{E543020D-EB85-4B11-8E90-F2C332FB8488}" srcId="{50E81B22-1151-46B7-9782-054E2A0953DF}" destId="{1D00C717-AD85-47B2-93F7-77A64B340589}" srcOrd="3" destOrd="0" parTransId="{B6F12045-6F41-44F3-8CFD-7F518A96F9BE}" sibTransId="{4A5AD1AE-C7C7-4789-B65E-DA2F86AFE2CE}"/>
    <dgm:cxn modelId="{ACB1B10B-86A0-409D-BC7C-EA758731223E}" type="presOf" srcId="{B8D71400-91DC-49C7-A752-364197FE561E}" destId="{D92AB93A-2600-4521-A24C-FB2BA307AEAB}" srcOrd="0" destOrd="0" presId="urn:microsoft.com/office/officeart/2005/8/layout/hList1"/>
    <dgm:cxn modelId="{920AFEC8-46AE-4CB9-B77E-E75CD74086E4}" type="presOf" srcId="{72E19CB5-E876-4946-8DA2-5E88C36FB295}" destId="{EE592E6B-C17F-4C14-8771-3D512D460AB6}" srcOrd="0" destOrd="1" presId="urn:microsoft.com/office/officeart/2005/8/layout/hList1"/>
    <dgm:cxn modelId="{7C52A195-0B37-4E5C-B55C-8EBF432D554D}" type="presOf" srcId="{7CC7B601-DB28-44C9-8F0B-041346BB113B}" destId="{EE592E6B-C17F-4C14-8771-3D512D460AB6}" srcOrd="0" destOrd="2" presId="urn:microsoft.com/office/officeart/2005/8/layout/hList1"/>
    <dgm:cxn modelId="{1A8948C4-F173-40B6-A8AF-07F43ABCB5F1}" srcId="{B8D71400-91DC-49C7-A752-364197FE561E}" destId="{B663F2AE-2AE7-4D62-B159-8A033A6E67E8}" srcOrd="2" destOrd="0" parTransId="{934ABC1D-C168-4499-AFCD-F419B6CF8059}" sibTransId="{1A335BAD-E09F-4DC0-A380-864C672E3A85}"/>
    <dgm:cxn modelId="{B44D62C5-5AEE-4C01-9CB3-9B1176AC4F44}" type="presOf" srcId="{A0428838-FCA7-427B-BDC3-F3DA6DD1B950}" destId="{56AAE047-EA8D-4FBA-86E5-083A83F245CA}" srcOrd="0" destOrd="0" presId="urn:microsoft.com/office/officeart/2005/8/layout/hList1"/>
    <dgm:cxn modelId="{F1AE0F51-2A25-4E6F-951D-A22462ED2730}" type="presOf" srcId="{19F9F6EC-C109-4DD6-BB91-676FB3BD08F9}" destId="{56AAE047-EA8D-4FBA-86E5-083A83F245CA}" srcOrd="0" destOrd="4" presId="urn:microsoft.com/office/officeart/2005/8/layout/hList1"/>
    <dgm:cxn modelId="{684ACE73-F648-4C11-BA9C-47083FE32EE9}" srcId="{B8D71400-91DC-49C7-A752-364197FE561E}" destId="{50E81B22-1151-46B7-9782-054E2A0953DF}" srcOrd="0" destOrd="0" parTransId="{743CDCE4-957A-47D5-945E-5B06C651A625}" sibTransId="{C8DBA5ED-C10F-4304-B38A-E312850979D6}"/>
    <dgm:cxn modelId="{01ADBA7A-58DB-43E7-BD9C-F94CB6F3637F}" type="presOf" srcId="{09A0A634-AD62-4481-AF71-9DF65AA0AC67}" destId="{56AAE047-EA8D-4FBA-86E5-083A83F245CA}" srcOrd="0" destOrd="5" presId="urn:microsoft.com/office/officeart/2005/8/layout/hList1"/>
    <dgm:cxn modelId="{2BCC999A-A6EC-445C-8BF3-4BA8EC0992E5}" srcId="{B663F2AE-2AE7-4D62-B159-8A033A6E67E8}" destId="{F5BD932A-9AE1-400D-88DE-51B160331937}" srcOrd="1" destOrd="0" parTransId="{2402B1CD-EC65-480A-B086-F354B936CB03}" sibTransId="{45B3CDD9-A116-4A54-A26A-53F468FAD369}"/>
    <dgm:cxn modelId="{67107588-E1F7-466E-B193-479FBA9DA3E7}" srcId="{1C40DDBD-F7DC-4A87-8454-11CC18E63995}" destId="{A0428838-FCA7-427B-BDC3-F3DA6DD1B950}" srcOrd="0" destOrd="0" parTransId="{A29094D6-501F-4ABC-A7F2-0EFF29E8EF32}" sibTransId="{ED3E4667-4229-4609-B7A8-0C9887141F30}"/>
    <dgm:cxn modelId="{680F863D-7B40-499F-A32E-273544FB82BC}" type="presOf" srcId="{5E1CA53F-CD81-4DC4-927D-96BA33401EE4}" destId="{56AAE047-EA8D-4FBA-86E5-083A83F245CA}" srcOrd="0" destOrd="3" presId="urn:microsoft.com/office/officeart/2005/8/layout/hList1"/>
    <dgm:cxn modelId="{D1AB0EE1-6A88-4F24-91AD-2DCB047BF635}" srcId="{1C40DDBD-F7DC-4A87-8454-11CC18E63995}" destId="{B894677C-2099-429C-90A0-B2E9A5676499}" srcOrd="2" destOrd="0" parTransId="{D121AF5E-3DDA-4C28-956B-FFD9755366A1}" sibTransId="{76701FA7-1B01-44D7-B6A4-82D57CFEE12B}"/>
    <dgm:cxn modelId="{E4D77D2B-349B-4EBD-978E-129FE8466F32}" type="presOf" srcId="{B894677C-2099-429C-90A0-B2E9A5676499}" destId="{56AAE047-EA8D-4FBA-86E5-083A83F245CA}" srcOrd="0" destOrd="2" presId="urn:microsoft.com/office/officeart/2005/8/layout/hList1"/>
    <dgm:cxn modelId="{E4360551-F810-4E74-BA2E-DA2A34CB8EDF}" type="presOf" srcId="{1C40DDBD-F7DC-4A87-8454-11CC18E63995}" destId="{1077E864-A44D-4B39-AA27-62D17F0961E9}" srcOrd="0" destOrd="0" presId="urn:microsoft.com/office/officeart/2005/8/layout/hList1"/>
    <dgm:cxn modelId="{BB309CF7-EB66-4692-8D00-43022A4C7CDE}" type="presOf" srcId="{1D00C717-AD85-47B2-93F7-77A64B340589}" destId="{EE592E6B-C17F-4C14-8771-3D512D460AB6}" srcOrd="0" destOrd="3" presId="urn:microsoft.com/office/officeart/2005/8/layout/hList1"/>
    <dgm:cxn modelId="{F916BB0D-6926-4E5D-9DB9-1E287040276E}" srcId="{1C40DDBD-F7DC-4A87-8454-11CC18E63995}" destId="{DF5C5962-4A8F-4AF3-B8A8-383296F155A1}" srcOrd="1" destOrd="0" parTransId="{FE1CC73A-A2B0-443E-9224-A4531F70F68B}" sibTransId="{5342AE71-408B-4929-8DE5-4C83FCE79E2D}"/>
    <dgm:cxn modelId="{5CD5AB04-A20F-40D9-B16E-CA4E7229BEE2}" srcId="{1C40DDBD-F7DC-4A87-8454-11CC18E63995}" destId="{5E1CA53F-CD81-4DC4-927D-96BA33401EE4}" srcOrd="3" destOrd="0" parTransId="{EFF0EA29-A6B1-46DB-AF7D-B663D2EE6B00}" sibTransId="{24DB6226-264C-49C5-B330-A57E415C2D5D}"/>
    <dgm:cxn modelId="{1FBF7451-4303-42EB-9E57-3EFF3BB2DA17}" type="presOf" srcId="{2F1B446F-BFC5-46B1-B70B-62B77420335B}" destId="{EE592E6B-C17F-4C14-8771-3D512D460AB6}" srcOrd="0" destOrd="0" presId="urn:microsoft.com/office/officeart/2005/8/layout/hList1"/>
    <dgm:cxn modelId="{EB49FD25-0A1F-4AE4-9C9A-BE98F8DD247C}" srcId="{1C40DDBD-F7DC-4A87-8454-11CC18E63995}" destId="{09A0A634-AD62-4481-AF71-9DF65AA0AC67}" srcOrd="5" destOrd="0" parTransId="{8C3E3D10-9E5A-4022-8567-E598FE996E47}" sibTransId="{1C0324B7-E3E9-4DD7-AB1B-AD7C968CC01C}"/>
    <dgm:cxn modelId="{381A3040-24D2-476F-A741-66B3F5A2516D}" type="presOf" srcId="{50E81B22-1151-46B7-9782-054E2A0953DF}" destId="{CA38AFBC-D4C4-4520-8D23-EF04D2782EED}" srcOrd="0" destOrd="0" presId="urn:microsoft.com/office/officeart/2005/8/layout/hList1"/>
    <dgm:cxn modelId="{819388CF-2FBA-45E1-AF69-034EE413D353}" srcId="{B8D71400-91DC-49C7-A752-364197FE561E}" destId="{1C40DDBD-F7DC-4A87-8454-11CC18E63995}" srcOrd="1" destOrd="0" parTransId="{617D1BCB-AF4A-4191-8402-8722FD497295}" sibTransId="{52DEEEF3-5696-4CAA-917D-A72C11A032F0}"/>
    <dgm:cxn modelId="{2B2A7CD0-E6D2-4DB3-9879-298D0ABAEA81}" srcId="{50E81B22-1151-46B7-9782-054E2A0953DF}" destId="{72E19CB5-E876-4946-8DA2-5E88C36FB295}" srcOrd="1" destOrd="0" parTransId="{C7DE2B1B-010C-4F67-BB5D-9C36C5D37DDE}" sibTransId="{68E35FB9-CAE5-4BC8-8B90-A515C044C908}"/>
    <dgm:cxn modelId="{B00F9017-2E51-4031-AF13-F99C629C5B2C}" type="presOf" srcId="{F5BD932A-9AE1-400D-88DE-51B160331937}" destId="{F17F0107-EB31-4942-8EE4-22B0919FD21D}" srcOrd="0" destOrd="1" presId="urn:microsoft.com/office/officeart/2005/8/layout/hList1"/>
    <dgm:cxn modelId="{291CF588-CE27-41E2-AB80-FAD610FF253A}" srcId="{50E81B22-1151-46B7-9782-054E2A0953DF}" destId="{2F1B446F-BFC5-46B1-B70B-62B77420335B}" srcOrd="0" destOrd="0" parTransId="{432B35C8-528C-46E4-A2CB-B82B45F51039}" sibTransId="{8267FAF6-A131-4963-8531-812212706FDA}"/>
    <dgm:cxn modelId="{B0EF3411-D7EF-4F06-93DF-7B35EE6C2099}" type="presParOf" srcId="{D92AB93A-2600-4521-A24C-FB2BA307AEAB}" destId="{9E43AF9C-7666-4929-984A-2367AEECA13A}" srcOrd="0" destOrd="0" presId="urn:microsoft.com/office/officeart/2005/8/layout/hList1"/>
    <dgm:cxn modelId="{FD9119B6-BD26-4687-9A68-98396384B83F}" type="presParOf" srcId="{9E43AF9C-7666-4929-984A-2367AEECA13A}" destId="{CA38AFBC-D4C4-4520-8D23-EF04D2782EED}" srcOrd="0" destOrd="0" presId="urn:microsoft.com/office/officeart/2005/8/layout/hList1"/>
    <dgm:cxn modelId="{82EDCD43-FB2E-43E8-88B8-5708F8F697C7}" type="presParOf" srcId="{9E43AF9C-7666-4929-984A-2367AEECA13A}" destId="{EE592E6B-C17F-4C14-8771-3D512D460AB6}" srcOrd="1" destOrd="0" presId="urn:microsoft.com/office/officeart/2005/8/layout/hList1"/>
    <dgm:cxn modelId="{FCBB73CD-3D6A-4A6F-A190-DF08208A82BB}" type="presParOf" srcId="{D92AB93A-2600-4521-A24C-FB2BA307AEAB}" destId="{45B5705C-F805-44FC-A3BB-F1C17AC5B523}" srcOrd="1" destOrd="0" presId="urn:microsoft.com/office/officeart/2005/8/layout/hList1"/>
    <dgm:cxn modelId="{AAC934BF-70D6-473B-9EB0-8DE8E6BADE7A}" type="presParOf" srcId="{D92AB93A-2600-4521-A24C-FB2BA307AEAB}" destId="{9D91C87A-228A-4106-B838-50111E4663D8}" srcOrd="2" destOrd="0" presId="urn:microsoft.com/office/officeart/2005/8/layout/hList1"/>
    <dgm:cxn modelId="{2275D942-F43C-4597-AAC1-530E4F388F63}" type="presParOf" srcId="{9D91C87A-228A-4106-B838-50111E4663D8}" destId="{1077E864-A44D-4B39-AA27-62D17F0961E9}" srcOrd="0" destOrd="0" presId="urn:microsoft.com/office/officeart/2005/8/layout/hList1"/>
    <dgm:cxn modelId="{5E72753C-A99F-47AE-A806-73B29AF4BD95}" type="presParOf" srcId="{9D91C87A-228A-4106-B838-50111E4663D8}" destId="{56AAE047-EA8D-4FBA-86E5-083A83F245CA}" srcOrd="1" destOrd="0" presId="urn:microsoft.com/office/officeart/2005/8/layout/hList1"/>
    <dgm:cxn modelId="{08DD4416-090C-4929-84D0-6B510F6DDF93}" type="presParOf" srcId="{D92AB93A-2600-4521-A24C-FB2BA307AEAB}" destId="{9F520AE4-93F7-458F-8D42-6D10E38079D8}" srcOrd="3" destOrd="0" presId="urn:microsoft.com/office/officeart/2005/8/layout/hList1"/>
    <dgm:cxn modelId="{89963CB5-149E-4746-9CD7-F16D9529C48C}" type="presParOf" srcId="{D92AB93A-2600-4521-A24C-FB2BA307AEAB}" destId="{F71ABDBC-B3AA-40BE-82CB-251AA6C385CE}" srcOrd="4" destOrd="0" presId="urn:microsoft.com/office/officeart/2005/8/layout/hList1"/>
    <dgm:cxn modelId="{B799809B-BB0D-46F9-86A9-9D5784EC9EDF}" type="presParOf" srcId="{F71ABDBC-B3AA-40BE-82CB-251AA6C385CE}" destId="{63026927-5E69-4826-9606-A0BF6B02E337}" srcOrd="0" destOrd="0" presId="urn:microsoft.com/office/officeart/2005/8/layout/hList1"/>
    <dgm:cxn modelId="{5D94F28F-5277-4F8E-9D1B-8F6A04ACA25C}" type="presParOf" srcId="{F71ABDBC-B3AA-40BE-82CB-251AA6C385CE}" destId="{F17F0107-EB31-4942-8EE4-22B0919FD2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A4850-B034-4B95-B976-B225275025B0}">
      <dsp:nvSpPr>
        <dsp:cNvPr id="0" name=""/>
        <dsp:cNvSpPr/>
      </dsp:nvSpPr>
      <dsp:spPr>
        <a:xfrm>
          <a:off x="0" y="336933"/>
          <a:ext cx="97341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FD51D-D99B-4E56-8FBF-B66A40AFA0C4}">
      <dsp:nvSpPr>
        <dsp:cNvPr id="0" name=""/>
        <dsp:cNvSpPr/>
      </dsp:nvSpPr>
      <dsp:spPr>
        <a:xfrm>
          <a:off x="486708" y="41733"/>
          <a:ext cx="681392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0" tIns="0" rIns="257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ความเป็นมา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529" y="70554"/>
        <a:ext cx="6756281" cy="532758"/>
      </dsp:txXfrm>
    </dsp:sp>
    <dsp:sp modelId="{9B6BFFE5-F573-4149-A5F3-4A31D1A21D0F}">
      <dsp:nvSpPr>
        <dsp:cNvPr id="0" name=""/>
        <dsp:cNvSpPr/>
      </dsp:nvSpPr>
      <dsp:spPr>
        <a:xfrm>
          <a:off x="0" y="1244133"/>
          <a:ext cx="97341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2A83F-E09E-4085-ABB5-123C9040D6FB}">
      <dsp:nvSpPr>
        <dsp:cNvPr id="0" name=""/>
        <dsp:cNvSpPr/>
      </dsp:nvSpPr>
      <dsp:spPr>
        <a:xfrm>
          <a:off x="486708" y="948933"/>
          <a:ext cx="6813923" cy="590400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0" tIns="0" rIns="257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หลักการประเมิน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529" y="977754"/>
        <a:ext cx="6756281" cy="532758"/>
      </dsp:txXfrm>
    </dsp:sp>
    <dsp:sp modelId="{B018DE23-EFF5-4FF6-B60D-65CF919A2EF9}">
      <dsp:nvSpPr>
        <dsp:cNvPr id="0" name=""/>
        <dsp:cNvSpPr/>
      </dsp:nvSpPr>
      <dsp:spPr>
        <a:xfrm>
          <a:off x="0" y="2151333"/>
          <a:ext cx="97341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99810-9D76-4D3C-9797-6F46A43B353B}">
      <dsp:nvSpPr>
        <dsp:cNvPr id="0" name=""/>
        <dsp:cNvSpPr/>
      </dsp:nvSpPr>
      <dsp:spPr>
        <a:xfrm>
          <a:off x="486708" y="1856133"/>
          <a:ext cx="6813923" cy="590400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0" tIns="0" rIns="257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เกณฑ์การประเมิน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529" y="1884954"/>
        <a:ext cx="6756281" cy="532758"/>
      </dsp:txXfrm>
    </dsp:sp>
    <dsp:sp modelId="{60960BA0-79D0-41DB-BA11-0BA4629658DB}">
      <dsp:nvSpPr>
        <dsp:cNvPr id="0" name=""/>
        <dsp:cNvSpPr/>
      </dsp:nvSpPr>
      <dsp:spPr>
        <a:xfrm>
          <a:off x="0" y="3058533"/>
          <a:ext cx="97341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D7857-6068-4B07-8D47-F57EA19C14D1}">
      <dsp:nvSpPr>
        <dsp:cNvPr id="0" name=""/>
        <dsp:cNvSpPr/>
      </dsp:nvSpPr>
      <dsp:spPr>
        <a:xfrm>
          <a:off x="486708" y="2763333"/>
          <a:ext cx="6813923" cy="590400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0" tIns="0" rIns="257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วิธีการประเมิน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529" y="2792154"/>
        <a:ext cx="6756281" cy="532758"/>
      </dsp:txXfrm>
    </dsp:sp>
    <dsp:sp modelId="{953595B0-F383-42B6-AB3C-DEA10AFE4433}">
      <dsp:nvSpPr>
        <dsp:cNvPr id="0" name=""/>
        <dsp:cNvSpPr/>
      </dsp:nvSpPr>
      <dsp:spPr>
        <a:xfrm>
          <a:off x="0" y="3965733"/>
          <a:ext cx="97341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5A25D-DC76-4F02-997D-D2BCDB602E42}">
      <dsp:nvSpPr>
        <dsp:cNvPr id="0" name=""/>
        <dsp:cNvSpPr/>
      </dsp:nvSpPr>
      <dsp:spPr>
        <a:xfrm>
          <a:off x="486708" y="3670533"/>
          <a:ext cx="6813923" cy="590400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0" tIns="0" rIns="257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ขั้นตอนการประเมิน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529" y="3699354"/>
        <a:ext cx="6756281" cy="532758"/>
      </dsp:txXfrm>
    </dsp:sp>
    <dsp:sp modelId="{DBE1B44A-34F1-4FF6-81D9-84CA64A6484F}">
      <dsp:nvSpPr>
        <dsp:cNvPr id="0" name=""/>
        <dsp:cNvSpPr/>
      </dsp:nvSpPr>
      <dsp:spPr>
        <a:xfrm>
          <a:off x="0" y="4872933"/>
          <a:ext cx="97341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BECE6-9838-49F1-88DF-73E103B465C9}">
      <dsp:nvSpPr>
        <dsp:cNvPr id="0" name=""/>
        <dsp:cNvSpPr/>
      </dsp:nvSpPr>
      <dsp:spPr>
        <a:xfrm>
          <a:off x="486708" y="4577733"/>
          <a:ext cx="6813923" cy="5904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50" tIns="0" rIns="25755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rPr>
            <a:t></a:t>
          </a:r>
          <a:r>
            <a:rPr lang="th-TH" sz="3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การดำเนินงานของสำนักงานปลัดกระทรวงมหาดไทย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529" y="4606554"/>
        <a:ext cx="675628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AFBC-D4C4-4520-8D23-EF04D2782EED}">
      <dsp:nvSpPr>
        <dsp:cNvPr id="0" name=""/>
        <dsp:cNvSpPr/>
      </dsp:nvSpPr>
      <dsp:spPr>
        <a:xfrm>
          <a:off x="3810" y="414696"/>
          <a:ext cx="3714749" cy="14858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เครื่องมือการประเมิน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10" y="414696"/>
        <a:ext cx="3714749" cy="1485899"/>
      </dsp:txXfrm>
    </dsp:sp>
    <dsp:sp modelId="{EE592E6B-C17F-4C14-8771-3D512D460AB6}">
      <dsp:nvSpPr>
        <dsp:cNvPr id="0" name=""/>
        <dsp:cNvSpPr/>
      </dsp:nvSpPr>
      <dsp:spPr>
        <a:xfrm>
          <a:off x="3810" y="1900596"/>
          <a:ext cx="3714749" cy="41258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แบบสำรวจหลักฐานเชิงประจักษ์ จากหน่วยงาน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แบบสำรวจความคิดเห็นผู้มีส่วนได้ส่วนเสียภายใน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แบบสำรวจความคิดเห็นผู้มีส่วนได้ส่วนเสียจากบุคคลภายนอก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ข้อมูลการชี้มูลความผิดของสำนักงาน  ป.ป.ช. และสำนักงาน </a:t>
          </a:r>
          <a:r>
            <a:rPr lang="th-TH" sz="2400" b="1" kern="1200" dirty="0" err="1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ป.ป.ท</a:t>
          </a:r>
          <a:r>
            <a:rPr lang="th-TH" sz="2400" b="1" kern="12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en-US" sz="2400" b="1" kern="1200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10" y="1900596"/>
        <a:ext cx="3714749" cy="4125850"/>
      </dsp:txXfrm>
    </dsp:sp>
    <dsp:sp modelId="{1077E864-A44D-4B39-AA27-62D17F0961E9}">
      <dsp:nvSpPr>
        <dsp:cNvPr id="0" name=""/>
        <dsp:cNvSpPr/>
      </dsp:nvSpPr>
      <dsp:spPr>
        <a:xfrm>
          <a:off x="4238625" y="414696"/>
          <a:ext cx="3714749" cy="1485899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ประชากรเป้าหมาย กลุ่มตัวอย่าง การจัดเก็บ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38625" y="414696"/>
        <a:ext cx="3714749" cy="1485899"/>
      </dsp:txXfrm>
    </dsp:sp>
    <dsp:sp modelId="{56AAE047-EA8D-4FBA-86E5-083A83F245CA}">
      <dsp:nvSpPr>
        <dsp:cNvPr id="0" name=""/>
        <dsp:cNvSpPr/>
      </dsp:nvSpPr>
      <dsp:spPr>
        <a:xfrm>
          <a:off x="4238625" y="1900596"/>
          <a:ext cx="3714749" cy="412585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แบบสำรวจหลักฐานเชิงประจักษ์ หน่วยงานจัดทำแบบสำรวจพร้อมแนบเอกสารหลักฐาน 1 ชุด/1 หน่วยงานแบ่งเป็น 2 รอบ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รอบที่ 1ภายใน 31 ม.ค. 60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รอบที่ 2 ภายใน 30 เม.ย. 60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แบบสำรวจความคิดเห็นผู้มีส่วนได้ส่วนเสียภายใน กลุ่มเป้าหมาย เจ้าหน้าที่ภายในหน่วยงาน อายุการทำงานไม่น้อยกว่า 1 ปี (100 คน) โดยวิธีการสัมภาษณ์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แบบสำรวจความคิดเห็นผู้มีส่วนได้ส่วนเสียจากบุคคลภายนอก กลุ่มเป้าหมายผู้รับบริการหรือผู้มีส่วนได้ส่วนเสียภายนอกหน่วยงาน (100 คน) เก็บข้อมูลทางออนไลน์ สัมภาษณ์ ฯลฯ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38625" y="1900596"/>
        <a:ext cx="3714749" cy="4125850"/>
      </dsp:txXfrm>
    </dsp:sp>
    <dsp:sp modelId="{63026927-5E69-4826-9606-A0BF6B02E337}">
      <dsp:nvSpPr>
        <dsp:cNvPr id="0" name=""/>
        <dsp:cNvSpPr/>
      </dsp:nvSpPr>
      <dsp:spPr>
        <a:xfrm>
          <a:off x="8473439" y="373514"/>
          <a:ext cx="3714749" cy="148589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การให้คะแนนและการประมวลผล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473439" y="373514"/>
        <a:ext cx="3714749" cy="1485899"/>
      </dsp:txXfrm>
    </dsp:sp>
    <dsp:sp modelId="{F17F0107-EB31-4942-8EE4-22B0919FD21D}">
      <dsp:nvSpPr>
        <dsp:cNvPr id="0" name=""/>
        <dsp:cNvSpPr/>
      </dsp:nvSpPr>
      <dsp:spPr>
        <a:xfrm>
          <a:off x="8473439" y="1831718"/>
          <a:ext cx="3714749" cy="423590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ค่าคะแนนระหว่าง 0 -100 คะแนน แบ่งเป็น 5 ระดับ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473439" y="1831718"/>
        <a:ext cx="3714749" cy="423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5B8C-6B64-41BF-B6B5-2F54068DEB04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E42B-098E-453F-98AD-E46C797BE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4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3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7889-82AA-4AC8-8209-98EEA12BE54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E0B9-54D3-4DE0-B94D-A630F9A4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6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965" y="161365"/>
            <a:ext cx="11604811" cy="66025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การประชุมชี้แจงทำความเข้าใจ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ประเมินคุณธรรมและความโปร่งใสในการดำเนินงานของหน่วยงานภาครัฐ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Integrity and Transparency Assessment : ITA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2560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ให้แก่บุคลากรสำนักงานปลัดกระทรวงมหาดไทย</a:t>
            </a:r>
          </a:p>
          <a:p>
            <a:pPr algn="ctr"/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tabLst>
                <a:tab pos="1882775" algn="l"/>
              </a:tabLs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นางอาภรณ์  วุฒิ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คุณาภรณ์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ผู้อำนวยการศูนย์ปฏิบัติการต่อต้านการทุจริต</a:t>
            </a:r>
          </a:p>
          <a:p>
            <a:pPr algn="ctr"/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17 มกราคม 2560 เวลา 13.30 น.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ห้องประชุมสำนักตรวจราชการและเรื่องราวร้องทุกข์ ชั้น 5 อาคารดำรงราชานุภาพ</a:t>
            </a:r>
          </a:p>
          <a:p>
            <a:pPr algn="ctr"/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50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V="1">
            <a:off x="4662523" y="5881595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7234" y="2122140"/>
            <a:ext cx="1699938" cy="3079376"/>
          </a:xfrm>
          <a:prstGeom prst="roundRect">
            <a:avLst/>
          </a:prstGeom>
          <a:solidFill>
            <a:srgbClr val="9933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ดัชนีคุณธรรมการทำงานในหน่วยงาน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78626" y="1938871"/>
            <a:ext cx="2111189" cy="927846"/>
          </a:xfrm>
          <a:prstGeom prst="roundRect">
            <a:avLst/>
          </a:prstGeom>
          <a:solidFill>
            <a:srgbClr val="CC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มาตรฐานและคุณธรรมในการปฏิบัติงาน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70953" y="4537234"/>
            <a:ext cx="2111189" cy="927846"/>
          </a:xfrm>
          <a:prstGeom prst="roundRect">
            <a:avLst/>
          </a:prstGeom>
          <a:solidFill>
            <a:srgbClr val="FF7C8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คุณธรรมในการบริหารงาน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Straight Connector 23"/>
          <p:cNvCxnSpPr>
            <a:stCxn id="8" idx="3"/>
          </p:cNvCxnSpPr>
          <p:nvPr/>
        </p:nvCxnSpPr>
        <p:spPr>
          <a:xfrm flipV="1">
            <a:off x="4389815" y="2402793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914310" y="2437466"/>
            <a:ext cx="2173257" cy="802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ความเป็นธรรมในการปฏิบัติงาน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14310" y="1661315"/>
            <a:ext cx="2230032" cy="7167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มาตรฐานการปฏิบัติงาน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14310" y="3934840"/>
            <a:ext cx="2252010" cy="544457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การบริหารงานบุคคล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51168" y="1294751"/>
            <a:ext cx="4697458" cy="94789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มีคู่มือหรือมาตรฐาน และรายงานผลการปฏิบัติงาน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ตามภารกิจหลัก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เจ้าหน้าที่ปฏิบัติงานตามระเบียบและขั้นตอน และยึดหลักความถูกต้องเสมอ</a:t>
            </a:r>
          </a:p>
        </p:txBody>
      </p:sp>
      <p:cxnSp>
        <p:nvCxnSpPr>
          <p:cNvPr id="33" name="Elbow Connector 32"/>
          <p:cNvCxnSpPr>
            <a:stCxn id="8" idx="1"/>
            <a:endCxn id="9" idx="1"/>
          </p:cNvCxnSpPr>
          <p:nvPr/>
        </p:nvCxnSpPr>
        <p:spPr>
          <a:xfrm rot="10800000" flipV="1">
            <a:off x="2270954" y="2402793"/>
            <a:ext cx="7673" cy="2598363"/>
          </a:xfrm>
          <a:prstGeom prst="bentConnector3">
            <a:avLst>
              <a:gd name="adj1" fmla="val 3079278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699364" y="3517962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81006" y="3404271"/>
            <a:ext cx="4697458" cy="1109191"/>
          </a:xfrm>
          <a:prstGeom prst="roundRect">
            <a:avLst/>
          </a:prstGeom>
          <a:ln w="28575"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กระบวนการบรรจุ แต่งตั้ง โยกย้าย เลื่อนระดับ พิจารณาความดีความชอบ ยังคงยึดระบบอุปถัมภ์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มีระบบการรักษาคนดี คนเก่ง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</a:t>
            </a:r>
            <a:r>
              <a:rPr lang="th-TH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มีความโปร่งใส เป็นธรรม</a:t>
            </a:r>
          </a:p>
          <a:p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136763" y="1819696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253025" y="5103903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79612" y="4206048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3" idx="1"/>
            <a:endCxn id="22" idx="1"/>
          </p:cNvCxnSpPr>
          <p:nvPr/>
        </p:nvCxnSpPr>
        <p:spPr>
          <a:xfrm rot="10800000" flipV="1">
            <a:off x="4914310" y="2019689"/>
            <a:ext cx="12700" cy="818926"/>
          </a:xfrm>
          <a:prstGeom prst="bentConnector3">
            <a:avLst>
              <a:gd name="adj1" fmla="val 180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968798" y="4796540"/>
            <a:ext cx="2252010" cy="544457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27010" y="5587967"/>
            <a:ext cx="2252010" cy="526205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คุณธรรมในการมอบหมายงาน</a:t>
            </a:r>
            <a:endParaRPr lang="en-US" sz="2000" b="1" spc="-3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85923" y="6218545"/>
            <a:ext cx="2252010" cy="575635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pc="-4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การบริหารสภาพแวดล้อมใ</a:t>
            </a:r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นการทำงาน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133711" y="2872638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451168" y="2384917"/>
            <a:ext cx="4697458" cy="94789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การแสดงขั้นตอน ระยะเวลา การปฏิบัติงาน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ตามภารกิจหลัก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มีระบบป้องกันหรือตรวจสอบการละเว้นการปฏิบัติหน้าที่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เจ้าหน้าที่การปฏิบัติงานยึดหลักความเป็นธรรม เท่าเทียม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494542" y="4631052"/>
            <a:ext cx="4697458" cy="800042"/>
          </a:xfrm>
          <a:prstGeom prst="roundRect">
            <a:avLst/>
          </a:prstGeom>
          <a:ln w="28575"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ใช้จ่ายงบประมาณอย่างโปร่งใสตรวจสอบได้ ยังคงมีการรายงานเท็จเกี่ยวกับค่าล่วงเวลา ค่าเดินทาง ค่าวัสดุฯ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ใช้จ่ายงบประมาณตามความจำเป็นและคุ้มค่า</a:t>
            </a:r>
          </a:p>
          <a:p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481007" y="5564071"/>
            <a:ext cx="4697458" cy="576193"/>
          </a:xfrm>
          <a:prstGeom prst="roundRect">
            <a:avLst/>
          </a:prstGeom>
          <a:ln w="28575"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สั่งงานให้ทำเกี่ยวกับเรื่องส่วนตัว มอบงานด้วยความเป็นธรรม  มีการอธิบายรายละเอียดของงาน </a:t>
            </a:r>
          </a:p>
          <a:p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4542" y="6333898"/>
            <a:ext cx="4697458" cy="404513"/>
          </a:xfrm>
          <a:prstGeom prst="roundRect">
            <a:avLst/>
          </a:prstGeom>
          <a:ln w="28575"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มีความพร้อมด้านสถานที่และอุปกรณ์สนับสนุนการปฏิบัติงาน</a:t>
            </a:r>
          </a:p>
          <a:p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Elbow Connector 16"/>
          <p:cNvCxnSpPr>
            <a:stCxn id="26" idx="1"/>
            <a:endCxn id="32" idx="1"/>
          </p:cNvCxnSpPr>
          <p:nvPr/>
        </p:nvCxnSpPr>
        <p:spPr>
          <a:xfrm rot="10800000" flipV="1">
            <a:off x="4885924" y="4207069"/>
            <a:ext cx="28387" cy="2299294"/>
          </a:xfrm>
          <a:prstGeom prst="bentConnector3">
            <a:avLst>
              <a:gd name="adj1" fmla="val 905298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662523" y="5077453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187410" y="5841560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33710" y="6453487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633132"/>
            <a:ext cx="3173506" cy="5961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</a:t>
            </a:r>
            <a:r>
              <a:rPr lang="th-TH" sz="36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</a:t>
            </a:r>
            <a:r>
              <a:rPr lang="en-US" sz="3600" b="1" dirty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53437" y="1404786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31145" y="1040257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ตัวชี้วัดย่อย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828744" y="812033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12694"/>
            <a:ext cx="2850776" cy="5961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3600" b="1" dirty="0" smtClean="0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วิธีการประเมิน</a:t>
            </a:r>
            <a:r>
              <a:rPr lang="en-US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endParaRPr lang="en-US" sz="3600" b="1" dirty="0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290955"/>
              </p:ext>
            </p:extLst>
          </p:nvPr>
        </p:nvGraphicFramePr>
        <p:xfrm>
          <a:off x="0" y="833718"/>
          <a:ext cx="12192000" cy="644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01506"/>
              </p:ext>
            </p:extLst>
          </p:nvPr>
        </p:nvGraphicFramePr>
        <p:xfrm>
          <a:off x="8446246" y="3528054"/>
          <a:ext cx="3745754" cy="316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661"/>
                <a:gridCol w="2389093"/>
              </a:tblGrid>
              <a:tr h="950008"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ช่วงคะแนน 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เกณฑ์ระดับคุณธรรมและความโปร่งใสในการดำเนินงานของหน่วยงานภาครัฐ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25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80 - 100 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25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60 - 79.99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25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 – 59.99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25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39.99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25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– 19.99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ต่ำมาก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02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511" t="17463" r="38149" b="6618"/>
          <a:stretch/>
        </p:blipFill>
        <p:spPr>
          <a:xfrm>
            <a:off x="2675965" y="0"/>
            <a:ext cx="6683188" cy="690039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7019365" y="1855692"/>
            <a:ext cx="2339788" cy="5109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381564" y="276687"/>
            <a:ext cx="2684929" cy="2205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Calibri" panose="020F0502020204030204" pitchFamily="34" charset="0"/>
                <a:cs typeface="TH SarabunPSK" panose="020B0500040200020003" pitchFamily="34" charset="-34"/>
                <a:sym typeface="Wingdings 2" panose="05020102010507070707" pitchFamily="18" charset="2"/>
              </a:rPr>
              <a:t></a:t>
            </a:r>
            <a:r>
              <a:rPr lang="th-TH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แบบสำรวจหลักฐานเชิงประจักษ์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1 ประกาศเจตจำนง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รอบที่ 2 ประเมินภายในองค์กร แยกเป็น 2 ส่วน 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ส่วนที่ 1 ตามภารกิจหลัก 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ส่วนที่ 2 ภาพรวม 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(กระบวนการดำเนินงาน)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3975" y="4593196"/>
            <a:ext cx="2684929" cy="9681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b="1" dirty="0" smtClean="0">
              <a:solidFill>
                <a:schemeClr val="tx1"/>
              </a:solidFill>
              <a:latin typeface="Calibri" panose="020F0502020204030204" pitchFamily="34" charset="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285750" indent="-285750" algn="thaiDist">
              <a:buFont typeface="Wingdings 2" panose="05020102010507070707" pitchFamily="18" charset="2"/>
              <a:buChar char="v"/>
            </a:pP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แบบสำรวจความคิดเห็นผู้มีส่วนได้ส่วนเสียภายใน (เจ้าหน้าที่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.มท)</a:t>
            </a:r>
          </a:p>
          <a:p>
            <a:pPr algn="thaiDist"/>
            <a:endParaRPr lang="th-TH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04213" y="3329780"/>
            <a:ext cx="2599762" cy="180965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31375" y="1627091"/>
            <a:ext cx="2684929" cy="968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b="1" dirty="0" smtClean="0">
              <a:solidFill>
                <a:schemeClr val="tx1"/>
              </a:solidFill>
              <a:latin typeface="Calibri" panose="020F0502020204030204" pitchFamily="34" charset="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algn="thaiDist"/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 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แบบสำรวจความคิดเห็นผู้มีส่วนได้ส่วนเสียภายนอก  (ผู้รับบริการ และ  ผู้มีส่วนได้ส่วนเสีย)</a:t>
            </a:r>
          </a:p>
          <a:p>
            <a:pPr algn="thaiDist"/>
            <a:endParaRPr lang="th-TH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Straight Arrow Connector 17"/>
          <p:cNvCxnSpPr>
            <a:endCxn id="17" idx="3"/>
          </p:cNvCxnSpPr>
          <p:nvPr/>
        </p:nvCxnSpPr>
        <p:spPr>
          <a:xfrm flipH="1">
            <a:off x="2653554" y="1706549"/>
            <a:ext cx="1515034" cy="40463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447" y="4593196"/>
            <a:ext cx="2684929" cy="96819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600" b="1" dirty="0" smtClean="0">
              <a:solidFill>
                <a:srgbClr val="FF0066"/>
              </a:solidFill>
              <a:latin typeface="Calibri" panose="020F0502020204030204" pitchFamily="34" charset="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algn="thaiDist"/>
            <a:r>
              <a:rPr lang="th-TH" b="1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</a:t>
            </a:r>
            <a:r>
              <a:rPr lang="th-TH" b="1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ข้อมูลการชี้มูลความผิดของ สำนักงาน ป.ป.ช. และ สำนักงาน </a:t>
            </a:r>
            <a:r>
              <a:rPr lang="th-TH" b="1" dirty="0" err="1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b="1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thaiDist"/>
            <a:endParaRPr lang="th-TH" b="1" dirty="0" smtClean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720787" y="4208929"/>
            <a:ext cx="3296772" cy="1016886"/>
          </a:xfrm>
          <a:prstGeom prst="straightConnector1">
            <a:avLst/>
          </a:prstGeom>
          <a:ln w="28575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1" y="1565460"/>
            <a:ext cx="5593976" cy="5292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</a:p>
          <a:p>
            <a:pPr lvl="0"/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เพื่อเสริมสร้างบทบาทและให้ความสำคัญกับผู้บริหารในการบริหารงานด้วยความซื่อสัตย์สุจริต  ผ่านการกำหนดทิศทาง นโยบาย มาตรการ โครงการ หรือกิจกรรม ประกอบด้วย 2 คำถาม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คำถามที่ 1 </a:t>
            </a:r>
            <a:r>
              <a:rPr lang="th-TH" b="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ผู้บริหารของหน่วยงานมีการแสดงเจตจำนงว่าจะบริหารงานด้วยความชื่อสัตย์สุจริต ต่อเจ้าหน้าที่ในหน่วยงานหรือไม่</a:t>
            </a:r>
            <a:endParaRPr lang="en-US" b="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indent="120650">
              <a:buFont typeface="Arial" panose="020B0604020202020204" pitchFamily="34" charset="0"/>
              <a:buChar char="•"/>
            </a:pPr>
            <a:r>
              <a:rPr lang="th-TH" b="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องค์ประกอบหลักฐาน กิจกรรม วิธีการแสดงเจตจำนง เป้าหมาย รูปแบบทิศทาง</a:t>
            </a:r>
          </a:p>
          <a:p>
            <a:pPr indent="12065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หลักฐาน ประชุมสัมมนา รายงานผลการประชุม เนื้อหา การแถลง การปิดประกาศ หนังสือแจ้งเวียนภายในหน่วยงาน หรือการแสดเจตจำนงผ่านระบบเว็บไซต์</a:t>
            </a:r>
            <a:endParaRPr lang="en-US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คำถามที่ 2 </a:t>
            </a:r>
            <a:r>
              <a:rPr lang="th-TH" b="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ผู้บริหารของหน่วยงานมีการแสดงเจตจำนงว่าจะบริหารงานด้วยความชื่อสัตย์สุจริต ต่อสาธารณชนหรือไม่</a:t>
            </a:r>
            <a:endParaRPr lang="en-US" b="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indent="120650">
              <a:buFont typeface="Arial" panose="020B0604020202020204" pitchFamily="34" charset="0"/>
              <a:buChar char="•"/>
            </a:pPr>
            <a:r>
              <a:rPr lang="th-TH" b="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องค์ประกอบหลักฐาน กิจกรรม วิธีการแสดงเจตจำนง เป้าหมาย รูปแบบทิศทาง</a:t>
            </a:r>
          </a:p>
          <a:p>
            <a:pPr indent="12065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หลักฐาน ประชุมสัมมนา รายงานผลการประชุม เนื้อหา การแถลง การปิดประกาศ หนังสือแจ้งเวียนภายในหน่วยงาน หรือการแสดเจตจำนงผ่านระบบเว็บไซต์</a:t>
            </a:r>
          </a:p>
          <a:p>
            <a:r>
              <a:rPr lang="th-TH" sz="2000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คำถามที่ 3 ผู้บริหารมีการกำหนดนโยบาย มาตรการ แผนงาน หรือโครงการ/กิจกรรมเพื่อพัฒนาหน่วยงานให้มีคุณธรรม ความโปร่งใส ตามแนวทางประเมิน ใน6 ด้าน คือ ด้านความโปร่งใส ด้านความพร้อมรับผิด ด้านความปลอดจากการทุจริตในการปฏิบัติงาน ด้านวัฒนธรรมคุณธรรมในองค์กร คุณธรรมการทำงานในหน่วยงาน การสื่อสารภายในหน่วยงาน</a:t>
            </a:r>
          </a:p>
          <a:p>
            <a:endParaRPr lang="th-TH" sz="20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indent="120650">
              <a:buFont typeface="Arial" panose="020B0604020202020204" pitchFamily="34" charset="0"/>
              <a:buChar char="•"/>
            </a:pPr>
            <a:endParaRPr lang="th-TH" sz="2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20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4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2188" y="1233768"/>
            <a:ext cx="5593976" cy="3765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รอบที่ 2 ส่งเอกสารหลักฐานภายใน 30 เมษายน 2560</a:t>
            </a:r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2188" y="1565460"/>
            <a:ext cx="5593976" cy="5292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ประเมินในดัชนีความโปร่งใส วัฒนธรรมคุณธรรมในองค์กรและคุณธรรมการทำงานในหน่วยงาน  แบ่งเป็น 2 ส่วน 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 1 </a:t>
            </a:r>
            <a:r>
              <a:rPr lang="th-TH" sz="2000" b="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การดำเนินการเพื่อส่งเสริมคุณธรรมและความโปร่งใส</a:t>
            </a:r>
            <a:r>
              <a:rPr lang="th-TH" sz="2000" b="0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ของหน่วยงานตาม</a:t>
            </a:r>
            <a:r>
              <a:rPr lang="th-TH" sz="20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ภารกิจหลัก</a:t>
            </a:r>
            <a:r>
              <a:rPr lang="th-TH" sz="2000" b="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ในปีงบประมาณ 2560 </a:t>
            </a:r>
            <a:endParaRPr lang="en-US" sz="2000" b="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indent="12065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2 การดำเนินการเพื่อส่งเสริมคุณธรรมและความโปร่งใส</a:t>
            </a:r>
            <a:r>
              <a:rPr lang="th-TH" sz="2000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ของหน่วยงานในภาพรวม</a:t>
            </a:r>
            <a:r>
              <a:rPr lang="th-TH" sz="20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ในปีงบประมาณ พ.ศ. 2560</a:t>
            </a:r>
          </a:p>
          <a:p>
            <a:pPr indent="120650">
              <a:buFont typeface="Arial" panose="020B0604020202020204" pitchFamily="34" charset="0"/>
              <a:buChar char="•"/>
            </a:pPr>
            <a:endParaRPr lang="th-TH" sz="2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2000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4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1" y="1188943"/>
            <a:ext cx="5593976" cy="376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รอบที่ 1 ส่งเอกสารหลักฐานภายในเดือนมกราคม 2560</a:t>
            </a:r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7613"/>
            <a:ext cx="3160059" cy="5961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วิธีการประเมิน </a:t>
            </a:r>
            <a:r>
              <a:rPr lang="en-US" sz="3600" b="1" dirty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73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68822"/>
            <a:ext cx="12192000" cy="7306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</a:t>
            </a:r>
            <a:r>
              <a:rPr lang="en-US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 </a:t>
            </a:r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 พ.ศ. 2560 </a:t>
            </a:r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 สำนักงาน </a:t>
            </a:r>
            <a:r>
              <a:rPr lang="th-TH" sz="2800" b="1" dirty="0" err="1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8467"/>
              </p:ext>
            </p:extLst>
          </p:nvPr>
        </p:nvGraphicFramePr>
        <p:xfrm>
          <a:off x="0" y="2289923"/>
          <a:ext cx="12191999" cy="4613289"/>
        </p:xfrm>
        <a:graphic>
          <a:graphicData uri="http://schemas.openxmlformats.org/drawingml/2006/table">
            <a:tbl>
              <a:tblPr firstRow="1" firstCol="1" bandRow="1"/>
              <a:tblGrid>
                <a:gridCol w="6001658"/>
                <a:gridCol w="894305"/>
                <a:gridCol w="894305"/>
                <a:gridCol w="943413"/>
                <a:gridCol w="943413"/>
                <a:gridCol w="869748"/>
                <a:gridCol w="868456"/>
                <a:gridCol w="776701"/>
              </a:tblGrid>
              <a:tr h="3304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กิจกรรมการดำเนินงาน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ปีงบประมาณ พ.ศ. 2560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ม.ค.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ก.พ.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มี.ค.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เม.ย.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พ.ค.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มิ.ย.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0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รวบรวมและจัดส่งเอกสารแบบสำรวจเชิงประจักษ์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รอบที่ 1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ให้สำนักงาน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ป.ป.ท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0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รวบรวมและจัดส่งข้อมูลบุคลากร ผู้รับบริการ และผู้มีส่วนได้ส่วนเสียให้สำนักงาน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ป.ป.ท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0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spc="-2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400" b="1" spc="-2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spc="-2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ผู้รับ</a:t>
                      </a:r>
                      <a:r>
                        <a:rPr lang="th-TH" sz="2400" b="1" spc="-2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จ้างดำเนินการเก็บข้อมูลจากแบบสำรวจ </a:t>
                      </a:r>
                      <a:r>
                        <a:rPr lang="en-US" sz="2400" b="1" spc="-2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Internal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External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0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รวบรวมและจัดส่งเอกสารแบบสำรวจเชิงประจักษ์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รอบที่ 2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ให้สำนักงาน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ป.ป.ท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0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ผู้รับจ้างแจ้งผลคะแนนเบื้องต้นตามแบบสำรวจ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เชิงประจักษ์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5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ผู้รับจ้างประมวลคะแนน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143000" algn="l"/>
                          <a:tab pos="1200150" algn="l"/>
                          <a:tab pos="1600200" algn="l"/>
                        </a:tabLst>
                      </a:pPr>
                      <a:r>
                        <a:rPr lang="en-US" sz="15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49404"/>
            <a:ext cx="3173506" cy="5961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ขั้นตอนการประเมิน </a:t>
            </a:r>
            <a:r>
              <a:rPr lang="en-US" sz="3600" b="1" dirty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4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424" y="1425388"/>
            <a:ext cx="10219764" cy="398033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99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</a:p>
          <a:p>
            <a:pPr algn="ctr"/>
            <a:r>
              <a:rPr lang="th-TH" sz="6000" b="1" dirty="0" smtClean="0">
                <a:solidFill>
                  <a:srgbClr val="99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สำนักงานปลัดกระทรวงมหาดไทย</a:t>
            </a:r>
            <a:endParaRPr lang="en-US" sz="6000" b="1" dirty="0">
              <a:solidFill>
                <a:srgbClr val="99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47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12192000" cy="6454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</a:t>
            </a:r>
            <a:r>
              <a:rPr lang="en-US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 พ.ศ. 2560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ของสำนักงานปลัดกระทรวงมหาดไทย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02882"/>
              </p:ext>
            </p:extLst>
          </p:nvPr>
        </p:nvGraphicFramePr>
        <p:xfrm>
          <a:off x="0" y="1869592"/>
          <a:ext cx="12192002" cy="4988408"/>
        </p:xfrm>
        <a:graphic>
          <a:graphicData uri="http://schemas.openxmlformats.org/drawingml/2006/table">
            <a:tbl>
              <a:tblPr firstRow="1" firstCol="1" bandRow="1"/>
              <a:tblGrid>
                <a:gridCol w="6688187"/>
                <a:gridCol w="390310"/>
                <a:gridCol w="387124"/>
                <a:gridCol w="664184"/>
                <a:gridCol w="189862"/>
                <a:gridCol w="758569"/>
                <a:gridCol w="483732"/>
                <a:gridCol w="271310"/>
                <a:gridCol w="727362"/>
                <a:gridCol w="702190"/>
                <a:gridCol w="929172"/>
              </a:tblGrid>
              <a:tr h="2565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กิจกรรมการดำเนินงาน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ปีงบประมาณ พ.ศ. 2560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ม.ค.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ก.พ.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มี.ค.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เม.ย.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พ.ค.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มิ.ย.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ก.ค.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57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ผู้บริหารประกาศเจตนารมณ์ในการบริหารงานด้วยความสุจริต</a:t>
                      </a:r>
                      <a:endParaRPr lang="en-US" sz="2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27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ชี้แจงการประเมินคุณธรรมและความโปร่งใสในการดำเนินงานของหน่วยงานภาครัฐ (</a:t>
                      </a: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ITA) 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ให้ทุกหน่วยงานในสังกัด </a:t>
                      </a:r>
                      <a:r>
                        <a:rPr lang="th-TH" sz="22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สป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.มท. ทราบ</a:t>
                      </a:r>
                      <a:endParaRPr lang="en-US" sz="2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32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1200150" algn="l"/>
                        </a:tabLst>
                        <a:defRPr/>
                      </a:pP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ประชุมหารือกำหนด</a:t>
                      </a:r>
                      <a:r>
                        <a:rPr lang="th-TH" sz="2200" b="1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ภารกิจหลัก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ของ</a:t>
                      </a:r>
                      <a:r>
                        <a:rPr lang="th-TH" sz="22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baseline="0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สป</a:t>
                      </a:r>
                      <a:r>
                        <a:rPr lang="th-TH" sz="22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.มท.</a:t>
                      </a:r>
                      <a:endParaRPr lang="en-US" sz="22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ประสานขอข้อมูลจัดส่งข้อมูลบุคลากร ผู้รับบริการ และผู้มีส่วนได้ส่วนเสีย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ให้สำนักงาน </a:t>
                      </a:r>
                      <a:r>
                        <a:rPr lang="th-TH" sz="2200" b="1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ป.ป.ท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55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รวบรวม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และจัดส่งเอกสารแบบสำรวจเชิงประจักษ์ รอบที่ 1 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สำนักงาน </a:t>
                      </a:r>
                      <a:r>
                        <a:rPr lang="th-TH" sz="22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ป.ป.ท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รวบรวมและจัดส่งข้อมูลบุคลากร ผู้รับบริการและผู้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มีส่วน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ได้ส่วนเสียให้สำนักงาน </a:t>
                      </a:r>
                      <a:r>
                        <a:rPr lang="th-TH" sz="22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ป.ป.ท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2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รวบรวม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และจัดส่งเอกสารแบบสำรวจเชิงประจักษ์ รอบที่ 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2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สำนักงาน </a:t>
                      </a:r>
                      <a:r>
                        <a:rPr lang="th-TH" sz="22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ป.ป.ท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รายงาน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ผลคะแนนเบื้องต้นตามแบบ</a:t>
                      </a:r>
                      <a:r>
                        <a:rPr lang="th-TH" sz="22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สำรวจเชิง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ประจักษ์</a:t>
                      </a:r>
                      <a:endParaRPr lang="en-US" sz="2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en-US" sz="12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7137" marR="57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การดำเนินงานสำนักงานปลัดกระทรวงมหาดไทย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9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การดำเนินงานสำนักงานปลัดกระทรวงมหาดไทย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188" y="1627067"/>
            <a:ext cx="11779623" cy="1156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ปลัดกระทรวงมหาดไทย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ประกาศเจตจำนงการบริหารงานด้วยความสุจริต รวมทั้งจะนำองค์กรด้วยความซื่อสัตย์สุจริต มี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           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มีความโปร่งใส ปราศจากการทุจริต 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ประกาศสำนักงานปลัดกระทรงมหาดไทย เรื่อง นโยบายคุณธรรมและความโปร่งใส </a:t>
            </a: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141" y="2998682"/>
            <a:ext cx="11201400" cy="6589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เผยแพร่ประชาสัมพันธ์</a:t>
            </a:r>
            <a:r>
              <a:rPr lang="th-TH" sz="2800" b="1" spc="-2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ประกาศ </a:t>
            </a:r>
            <a:r>
              <a:rPr lang="th-TH" sz="2800" b="1" spc="-20" dirty="0" err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</a:t>
            </a:r>
            <a:r>
              <a:rPr lang="th-TH" sz="2800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.มท. </a:t>
            </a:r>
            <a:r>
              <a:rPr lang="th-TH" sz="2800" b="1" spc="-2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</a:t>
            </a:r>
            <a:r>
              <a:rPr lang="th-TH" sz="2800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หน่วยงานในสังกัด </a:t>
            </a:r>
            <a:r>
              <a:rPr lang="th-TH" sz="2800" b="1" spc="-20" dirty="0" err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</a:t>
            </a:r>
            <a:r>
              <a:rPr lang="th-TH" sz="2800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.มท. </a:t>
            </a:r>
            <a:r>
              <a:rPr lang="th-TH" sz="2800" b="1" spc="-2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2800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สาธารณชนได้รับทราบอย่าง</a:t>
            </a:r>
            <a:r>
              <a:rPr lang="th-TH" sz="2800" b="1" spc="-2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ทั่วถึง</a:t>
            </a:r>
          </a:p>
          <a:p>
            <a:pPr algn="ctr"/>
            <a:endParaRPr lang="en-US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092" y="3872762"/>
            <a:ext cx="4504765" cy="56476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เผยแพร่หน่วยงานในสังกัด 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.มท.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5341" y="3872762"/>
            <a:ext cx="6172200" cy="564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สร้างภาพลักที่ดีแก่องค์กรมหาดไทย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5340" y="4652698"/>
            <a:ext cx="6172201" cy="2205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860425" algn="thaiDist"/>
            <a:r>
              <a:rPr lang="th-TH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กำหนดเป็นนโยบาย มท. เพื่อแจ้งให้กรมและรัฐวิสาหกิจในสังกัด มท. รวมทั้งจังหวัด ประกาศเจตจำนงสุจริตในการบริหารงาน เพื่อให้เกิดภาพลักษณ์ที่ดีแก่องค์กรในการรวมพลังต่อต้านการทุจริต โดยดำเนินการภายใน</a:t>
            </a:r>
            <a:r>
              <a:rPr lang="th-TH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เดือนมกราคม 2560</a:t>
            </a:r>
          </a:p>
          <a:p>
            <a:pPr algn="thaiDist"/>
            <a:endParaRPr lang="th-TH" sz="2000" b="1" dirty="0">
              <a:solidFill>
                <a:schemeClr val="tx1"/>
              </a:solidFill>
              <a:latin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/>
            <a:endParaRPr lang="th-TH" sz="2000" b="1" dirty="0" smtClean="0">
              <a:solidFill>
                <a:schemeClr val="tx1"/>
              </a:solidFill>
              <a:latin typeface="Calibri" panose="020F0502020204030204" pitchFamily="34" charset="0"/>
              <a:cs typeface="TH SarabunIT๙" panose="020B0500040200020003" pitchFamily="34" charset="-34"/>
            </a:endParaRPr>
          </a:p>
          <a:p>
            <a:pPr algn="thaiDi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093" y="4652698"/>
            <a:ext cx="4504765" cy="22053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0650" indent="-120650" algn="thaiDist">
              <a:buFont typeface="Wingdings" panose="05000000000000000000" pitchFamily="2" charset="2"/>
              <a:buChar char="§"/>
            </a:pPr>
            <a:endParaRPr lang="th-TH" b="1" spc="-20" dirty="0" smtClean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0650" indent="-120650" algn="thaiDist">
              <a:buFont typeface="Wingdings" panose="05000000000000000000" pitchFamily="2" charset="2"/>
              <a:buChar char="§"/>
            </a:pPr>
            <a:r>
              <a:rPr lang="th-TH" b="1" spc="-2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ผู้บริหาร</a:t>
            </a:r>
            <a:r>
              <a:rPr lang="th-TH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หน่วยงานในสังกัด </a:t>
            </a:r>
            <a:r>
              <a:rPr lang="th-TH" b="1" spc="-20" dirty="0" err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</a:t>
            </a:r>
            <a:r>
              <a:rPr lang="th-TH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.มท. </a:t>
            </a:r>
            <a:r>
              <a:rPr lang="th-TH" b="1" spc="-2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แจ้งให้บุคลากรในสังกัดรับทราบและถือปฏิบัติ และนำประกาศฯ เผยแพร่บนเว็บไซต์ของหน่วยงานเพื่อเผยแพร่ให้</a:t>
            </a:r>
            <a:r>
              <a:rPr lang="th-TH" b="1" spc="-2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สาธารณชน</a:t>
            </a:r>
          </a:p>
          <a:p>
            <a:pPr marL="120650" indent="-120650" algn="thaiDi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0" algn="l"/>
                <a:tab pos="900430" algn="l"/>
                <a:tab pos="1080135" algn="l"/>
                <a:tab pos="1350645" algn="l"/>
                <a:tab pos="1800225" algn="l"/>
                <a:tab pos="2070735" algn="l"/>
                <a:tab pos="2340610" algn="l"/>
              </a:tabLst>
            </a:pPr>
            <a:r>
              <a:rPr lang="th-TH" b="1" spc="-3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spc="-3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ติดประกาศ ตามบอร์ดต่างๆ ออกเสียงตามสาย ภายใน </a:t>
            </a:r>
            <a:r>
              <a:rPr lang="th-TH" b="1" spc="-30" dirty="0" err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</a:t>
            </a:r>
            <a:r>
              <a:rPr lang="th-TH" b="1" spc="-3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.มท.      </a:t>
            </a:r>
            <a:r>
              <a:rPr lang="th-TH" b="1" spc="-3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และ</a:t>
            </a:r>
            <a:r>
              <a:rPr lang="th-TH" b="1" spc="-3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ลงวารสารจดหมายข่าวของ </a:t>
            </a:r>
            <a:r>
              <a:rPr lang="th-TH" b="1" spc="-30" dirty="0" err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</a:t>
            </a:r>
            <a:r>
              <a:rPr lang="th-TH" b="1" spc="-3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.มท. </a:t>
            </a:r>
            <a:endParaRPr lang="th-TH" b="1" spc="-30" dirty="0" smtClean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20650" indent="-120650" algn="thaiDist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0" algn="l"/>
                <a:tab pos="120650" algn="l"/>
                <a:tab pos="1349375" algn="l"/>
                <a:tab pos="1800225" algn="l"/>
                <a:tab pos="2070100" algn="l"/>
                <a:tab pos="2339975" algn="l"/>
              </a:tabLst>
            </a:pPr>
            <a:r>
              <a:rPr lang="th-TH" b="1" spc="-3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b="1" spc="-3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ประชุมชี้แจงทำความเข้าใจ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การประเมิน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ITA  </a:t>
            </a:r>
            <a:r>
              <a:rPr lang="th-TH" b="1" spc="-3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ให้บุคลากร ของ </a:t>
            </a:r>
            <a:r>
              <a:rPr lang="th-TH" b="1" spc="-30" dirty="0" err="1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</a:t>
            </a:r>
            <a:r>
              <a:rPr lang="th-TH" b="1" spc="-3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.มท.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85750" indent="-285750" algn="thaiDist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446" y="874003"/>
            <a:ext cx="6642847" cy="511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1  จัดส่งแบบสำรวจและหลักฐานภายในวันที่ 31 มกราคม 2560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759822" y="2783513"/>
            <a:ext cx="672353" cy="215169"/>
          </a:xfrm>
          <a:prstGeom prst="down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400297" y="3657593"/>
            <a:ext cx="672353" cy="215169"/>
          </a:xfrm>
          <a:prstGeom prst="down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612838" y="3671033"/>
            <a:ext cx="672353" cy="215169"/>
          </a:xfrm>
          <a:prstGeom prst="down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393570" y="4444236"/>
            <a:ext cx="672353" cy="215169"/>
          </a:xfrm>
          <a:prstGeom prst="down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612838" y="4454331"/>
            <a:ext cx="672353" cy="215169"/>
          </a:xfrm>
          <a:prstGeom prst="down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588519"/>
            <a:ext cx="5634318" cy="6269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3540" y="1386966"/>
            <a:ext cx="477246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FF7C80"/>
            </a:solidFill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ประกาศสำนักงานปลัดกระทรงมหาดไทย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นโยบายคุณธรรมและความโปร่งใส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การดำเนินงานสำนักงานปลัดกระทรวงมหาดไทย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6262" y="3071221"/>
            <a:ext cx="4265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สามารถดาวน์โหลดคู่มือได้ที่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www.anticor.moi.go.th 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30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722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การดำเนินงานสำนักงานปลัดกระทรวงมหาดไทย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73928"/>
            <a:ext cx="6642847" cy="511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2  จัดส่งแบบสำรวจและหลักฐานภายในวันที่ 30 เมษายน 2560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1" y="1936378"/>
            <a:ext cx="5777752" cy="4894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ดัชนีความโปร่งใส</a:t>
            </a:r>
          </a:p>
          <a:p>
            <a:pPr lvl="0"/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EB1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หน่วยงานของท่านเปิดโอกาสให้ผู้มีส่วนได้ส่วนเสียมีโอกาสเข้ามามีส่วนร่วมในการดำเนินภารกิจหลักของหน่วยงาน </a:t>
            </a:r>
          </a:p>
          <a:p>
            <a:pPr marL="457200" lvl="0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ผู้มีส่วนได้ส่วนเสียเข้ามามีส่วนร่วมในการแสดงความคิดเห็น</a:t>
            </a:r>
          </a:p>
          <a:p>
            <a:pPr marL="457200" lvl="0" defTabSz="577850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ผู้มีส่วนได้ส่วนเสียเข้ามามีส่วนร่วมในการจัดทำแผนงาน/โครงการ</a:t>
            </a:r>
          </a:p>
          <a:p>
            <a:pPr marL="457200" defTabSz="577850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ผู้มีส่วนได้ส่วนเสียเข้ามามีส่วนร่วมในการดำเนินโครงการ</a:t>
            </a:r>
          </a:p>
          <a:p>
            <a:pPr lvl="0"/>
            <a:r>
              <a:rPr lang="th-TH" sz="20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ดัชนีคุณธรรมการทำงานในหน่วยงาน</a:t>
            </a:r>
          </a:p>
          <a:p>
            <a:pPr lvl="0"/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EB2 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หน่วยงานของท่านมีการปฏิบัติงานตามคู่มือหรือมาตรฐานการปฏิบัติงานฯ</a:t>
            </a:r>
          </a:p>
          <a:p>
            <a:pPr marL="457200" lvl="0" defTabSz="577850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มีคู่มือหรือมาตรฐานการปฏิบัติงานตามภารกิจหลัก</a:t>
            </a:r>
          </a:p>
          <a:p>
            <a:pPr marL="457200" lvl="0" defTabSz="577850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รายงานผลการปฏิบัติงานตามคู่มือหรือมาตรฐานการปฏิบัติงาน</a:t>
            </a:r>
          </a:p>
          <a:p>
            <a:pPr lvl="0" defTabSz="577850"/>
            <a:r>
              <a:rPr lang="en-US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EB3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หน่วยงานของท่านมีการปฏิบัติงาน/บริการตามภารกิจหลักด้วยความเป็นธรรมอย่างไร</a:t>
            </a:r>
            <a:endParaRPr lang="en-US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แสดงขั้นตอนการปฏิบัติงานตามภารกิจหลักและระยะเวลาในการบริการ</a:t>
            </a:r>
          </a:p>
          <a:p>
            <a:pPr marL="457200" lvl="0" defTabSz="577850">
              <a:buFont typeface="Arial" panose="020B0604020202020204" pitchFamily="34" charset="0"/>
              <a:buChar char="•"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ระบบป้องกันและตรวจสอบเพื่อป้องกันการละเว้นการปฏิบัติหน้าที่</a:t>
            </a:r>
          </a:p>
          <a:p>
            <a:pPr marL="457200" lvl="0" defTabSz="577850">
              <a:buFont typeface="Arial" panose="020B0604020202020204" pitchFamily="34" charset="0"/>
              <a:buChar char="•"/>
            </a:pP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>
              <a:buFont typeface="Arial" panose="020B0604020202020204" pitchFamily="34" charset="0"/>
              <a:buChar char="•"/>
            </a:pP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defTabSz="577850"/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>
              <a:buFont typeface="Arial" panose="020B0604020202020204" pitchFamily="34" charset="0"/>
              <a:buChar char="•"/>
            </a:pPr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0470" y="1184952"/>
            <a:ext cx="5777752" cy="759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2 </a:t>
            </a:r>
            <a:r>
              <a:rPr lang="th-TH" sz="24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การดำเนินการเพื่อส่งเสริมคุณธรรมและความโปร่งใส</a:t>
            </a:r>
            <a:r>
              <a:rPr lang="th-TH" sz="2400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ของหน่วยงานในภาพรวม</a:t>
            </a:r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1" y="1176619"/>
            <a:ext cx="5777752" cy="759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1 </a:t>
            </a:r>
            <a:r>
              <a:rPr lang="th-TH" sz="2400" b="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การดำเนินการเพื่อส่งเสริมคุณธรรมและความโปร่งใส</a:t>
            </a:r>
            <a:r>
              <a:rPr lang="th-TH" sz="2400" b="0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ของหน่วยงานตาม</a:t>
            </a:r>
            <a:r>
              <a:rPr lang="th-TH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ภารกิจหลัก</a:t>
            </a:r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0470" y="1936378"/>
            <a:ext cx="5777752" cy="48947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AutoNum type="arabicPeriod"/>
            </a:pPr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457200">
              <a:buAutoNum type="arabicPeriod"/>
            </a:pP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600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ดัชนีความโปร่งใส</a:t>
            </a:r>
          </a:p>
          <a:p>
            <a:pPr lvl="0"/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 หน่วยงานของท่านดำเนินการเกี่ยวกับการจัดซื้อจัดจ่งด้วยความโปร่งใส</a:t>
            </a:r>
          </a:p>
          <a:p>
            <a:pPr marL="342900" lvl="0" indent="288925" algn="thaiDist"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มีการประกาศเผยแพร่แผนปฏิบัติการจัดซื้อจัดจ้างปีงบประมาณ 2560 ภายในระยะเวลา 30 วันทำการ</a:t>
            </a:r>
          </a:p>
          <a:p>
            <a:pPr marL="457200" lvl="0" defTabSz="577850"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เผยแพร่ข้อมูลอย่างเป็นระบบเกี่ยวกับจัดซื้อจัดจ้างในปี 2560 เพื่อให้สาธารณชนสามารถตรวจสอบได้ </a:t>
            </a:r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1) ระบบข้อมูล 2) ดำเนินการใน</a:t>
            </a:r>
            <a:r>
              <a:rPr lang="th-TH" sz="1600" b="1" dirty="0" err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ไตรมาส</a:t>
            </a:r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1 และ</a:t>
            </a:r>
            <a:r>
              <a:rPr lang="th-TH" sz="1600" b="1" dirty="0" err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ไตรมาส</a:t>
            </a:r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</a:t>
            </a:r>
          </a:p>
          <a:p>
            <a:pPr marL="457200" defTabSz="577850"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มีแนวทางการตรวจสอบถึงความเกี่ยวข้องระหว่าง </a:t>
            </a:r>
            <a:r>
              <a:rPr lang="th-TH" sz="16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จนท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.ที่เกี่ยวข้องกับการจัดซื้อจัดจ้างและผู้เสนองาน เพื่อป้องกันผลประโยชน์ทับซ้อน</a:t>
            </a:r>
          </a:p>
          <a:p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en-US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 2560 หน่วยงานของท่านมีการเปิดเผยข้อมูลการจัดซื้อจัดจ้างแต่ละโครงการให้สาธารณชนรับทราบ </a:t>
            </a:r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1600" b="1" dirty="0" err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เป้น</a:t>
            </a:r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โครงการที่ดำเนินงานใน</a:t>
            </a:r>
            <a:r>
              <a:rPr lang="th-TH" sz="1600" b="1" dirty="0" err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ไตรมาส</a:t>
            </a:r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1 และ</a:t>
            </a:r>
            <a:r>
              <a:rPr lang="th-TH" sz="1600" b="1" dirty="0" err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ไตรมาส</a:t>
            </a:r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</a:t>
            </a:r>
          </a:p>
          <a:p>
            <a:pPr lvl="0"/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5 โครงการ </a:t>
            </a:r>
          </a:p>
          <a:p>
            <a:pPr marL="457200" lvl="0" indent="-282575" defTabSz="577850"/>
            <a:r>
              <a:rPr lang="en-US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 หน่วยงานของท่านมีการวิเคราะห์ผลการจัดซื้อจัดจ้างอย่างไร</a:t>
            </a:r>
          </a:p>
          <a:p>
            <a:pPr marL="457200" lvl="0" indent="-282575" defTabSz="577850"/>
            <a:r>
              <a:rPr lang="en-US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 หน่วยงานของท่านมีช่องทางให้ประชาชนเข้าถึงข้อมูลของหน่วยงานอย่างไร</a:t>
            </a:r>
          </a:p>
          <a:p>
            <a:pPr marL="457200" lvl="0" indent="-282575" defTabSz="577850"/>
            <a:r>
              <a:rPr lang="en-US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 หน่วยงานของท่านมีการดำเนินการเกี่ยวกับเรื่องร้องเรียนการปฏิบัติงาน/การให้บริการอย่างไร</a:t>
            </a:r>
          </a:p>
          <a:p>
            <a:pPr marL="457200" lvl="0" indent="-282575" defTabSz="577850"/>
            <a:r>
              <a:rPr lang="th-TH" sz="16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ดัชนีวัฒนธรรมคุณธรรมในองค์กร</a:t>
            </a:r>
          </a:p>
          <a:p>
            <a:pPr marL="457200" lvl="0" indent="-282575" defTabSz="577850"/>
            <a:r>
              <a:rPr lang="en-US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หน่วยงานของท่านมีการดำเนินการเพื่อป้องกันผลประโยชน์ทับซ้อนในหน่วยงานอย่างไร</a:t>
            </a:r>
          </a:p>
          <a:p>
            <a:pPr marL="457200" lvl="0" indent="-282575" defTabSz="577850"/>
            <a:r>
              <a: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10 </a:t>
            </a:r>
            <a:r>
              <a:rPr lang="th-TH" sz="1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หน่วยงานของท่านมีการดำเนินการป้องกันและปราบปรามการทุจริตในหน่วยงานอย่างไร</a:t>
            </a:r>
          </a:p>
          <a:p>
            <a:pPr marL="457200" lvl="0" indent="-282575" defTabSz="577850"/>
            <a:r>
              <a: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EB</a:t>
            </a:r>
            <a:r>
              <a:rPr lang="th-TH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11 เจ้าหน้าที่ในหน่วยงานของท่านมีการรวมกลุ่มเพื่อตรวจสอบการบริหารงานในหน่วยงานอย่างไร</a:t>
            </a:r>
          </a:p>
          <a:p>
            <a:pPr marL="457200" lvl="0" indent="-282575" defTabSz="577850"/>
            <a:endPara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282575" defTabSz="577850"/>
            <a:endPara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indent="-282575" defTabSz="577850"/>
            <a:endPara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/>
            <a:endPara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/>
            <a:endPara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/>
            <a:endPara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>
              <a:buFont typeface="Arial" panose="020B0604020202020204" pitchFamily="34" charset="0"/>
              <a:buChar char="•"/>
            </a:pPr>
            <a:endPara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/>
            <a:endPara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defTabSz="577850"/>
            <a:endParaRPr lang="th-TH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lvl="0" defTabSz="577850">
              <a:buFont typeface="Arial" panose="020B0604020202020204" pitchFamily="34" charset="0"/>
              <a:buChar char="•"/>
            </a:pPr>
            <a:endParaRPr lang="th-TH" sz="2000" b="1" dirty="0" smtClean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endPara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82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425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 smtClean="0">
              <a:solidFill>
                <a:srgbClr val="0066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กรอบการชี้แจงทำความเข้าใจ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การประเมินคุณธรรมและความโปร่งใสในการดำเนินงานของหน่วยงาน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and Transparency Assessment :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b="1" dirty="0">
              <a:solidFill>
                <a:srgbClr val="0066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9461721"/>
              </p:ext>
            </p:extLst>
          </p:nvPr>
        </p:nvGraphicFramePr>
        <p:xfrm>
          <a:off x="1171388" y="1439333"/>
          <a:ext cx="97341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7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3349"/>
            <a:ext cx="12191999" cy="858558"/>
          </a:xfrm>
          <a:noFill/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ผลคะแนนการประเมิน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ITA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สำนักงานกระทรวงมหาดไทย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90346"/>
              </p:ext>
            </p:extLst>
          </p:nvPr>
        </p:nvGraphicFramePr>
        <p:xfrm>
          <a:off x="0" y="1801907"/>
          <a:ext cx="12192000" cy="505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9170"/>
                <a:gridCol w="1444083"/>
                <a:gridCol w="1352187"/>
                <a:gridCol w="1352187"/>
                <a:gridCol w="3514373"/>
              </a:tblGrid>
              <a:tr h="5969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ดัชนีการประเมิน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ผลคะแนน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96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2557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2558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2559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923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1. ความโปร่งใส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75.74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71.38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80.58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กค., สบจ., สตร.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96923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ความพร้อมรับผิด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65.73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82.37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82.72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สบจ.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692093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 ความปลอดจากการทุจริตในการปฏิบัติงาน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86.74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86.94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84.70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ทุกสำนัก/กอง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96923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4. วัฒนธรรมคุณธรรมในองค์กร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53.56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71.68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., สบจ.,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สดร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.,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ศปท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782459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5. คุณธรรมการทำงานในหน่วยงาน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70.11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68.67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69.09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กจ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.,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กค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596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คะแนนรวม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73.27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76.34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78.77</a:t>
                      </a:r>
                      <a:endParaRPr lang="en-US" sz="16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12001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7799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การดำเนินงานสำนักงานปลัดกระทรวงมหาดไทย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0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ผลการค้นหารูปภาพสำหรับ รูปการ์ตูนน่ารักสวัสด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51" y="1638485"/>
            <a:ext cx="4013013" cy="40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0607" y="2313733"/>
            <a:ext cx="8613358" cy="2461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600" b="1" dirty="0" smtClean="0">
                <a:solidFill>
                  <a:srgbClr val="FF000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ขอบคุณ...</a:t>
            </a:r>
            <a:endParaRPr lang="en-US" sz="16600" b="1" dirty="0">
              <a:solidFill>
                <a:srgbClr val="FF0000"/>
              </a:solidFill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18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3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การประเมินคุณธรรมและความโปร่งใสในการดำเนินงานของหน่วยงานภาครัฐประจำปีงบประมาณ  2560</a:t>
            </a: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สำนักงานปลัดกระทรวงมหาดไทย </a:t>
            </a:r>
            <a:endParaRPr lang="en-US" sz="2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09" y="823612"/>
            <a:ext cx="3576918" cy="504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1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11" y="1411935"/>
            <a:ext cx="3576918" cy="927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thaiDist"/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ปมท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ประกาศเจตจำนงการบริหารงาน   ด้วยความสุจริต ให้บุคลากร และสาธารณชนรับทราบ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810" y="2339780"/>
            <a:ext cx="3576918" cy="13783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200" b="1" dirty="0" smtClean="0">
                <a:solidFill>
                  <a:srgbClr val="00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ผู้บริหารและบุคลากรในสังกัด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.มท.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สาธารณชน ทั่วไป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810" y="3724832"/>
            <a:ext cx="3576918" cy="2326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200" b="1" dirty="0" smtClean="0">
                <a:solidFill>
                  <a:srgbClr val="00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เผยแพร่ประชาสัมพันธ์ผ่านสื่อในรูป  แบบต่างๆ  เช่น สื่อสิ่งพิมพ์ จดหมายข่าว  เว็บไซต์ แถลงข่าว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หนังสือแจ้งเวียน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ออกเสียงตามสาย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ติดประกาศตามบอร์ดต่างๆ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61012" y="1546410"/>
            <a:ext cx="2501152" cy="1889307"/>
            <a:chOff x="3993777" y="1163173"/>
            <a:chExt cx="2501152" cy="1889307"/>
          </a:xfrm>
        </p:grpSpPr>
        <p:pic>
          <p:nvPicPr>
            <p:cNvPr id="1026" name="Picture 2" descr="ผลการค้นหารูปภาพสำหรับ สิงห์มหาดไทย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788" y="1176055"/>
              <a:ext cx="1905000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993777" y="1163173"/>
              <a:ext cx="2501152" cy="18624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rgbClr val="FF33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สร้างภาพลักษณ์ที่ดีแก่องค์กร</a:t>
              </a:r>
              <a:endParaRPr lang="en-US" sz="2800" b="1" dirty="0">
                <a:solidFill>
                  <a:srgbClr val="FF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3839137" y="1958220"/>
            <a:ext cx="304799" cy="507629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61012" y="3906368"/>
            <a:ext cx="2312894" cy="21716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กำหนดเป็นนโยบาย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กรมและรัฐวิสาหกิจในสังกัด มท. รวมทั้งจังหวัด ประกาศเจตจำนงสุจริตในการบริหารงาน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เพื่อสร้างภาพลักษณ์ที่ดีแก่องค์กร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61012" y="921118"/>
            <a:ext cx="2407023" cy="490816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4810" y="6380614"/>
            <a:ext cx="3576917" cy="47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31 มกราคม 2560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8417" y="6360460"/>
            <a:ext cx="2225489" cy="47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มกราคม 2560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08377" y="880782"/>
            <a:ext cx="2259104" cy="677942"/>
          </a:xfrm>
          <a:prstGeom prst="rect">
            <a:avLst/>
          </a:prstGeom>
          <a:solidFill>
            <a:srgbClr val="53EB17"/>
          </a:solidFill>
          <a:ln>
            <a:solidFill>
              <a:srgbClr val="53E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2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8378" y="1558724"/>
            <a:ext cx="2259104" cy="449245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thaiDist">
              <a:buFont typeface="Wingdings" panose="05000000000000000000" pitchFamily="2" charset="2"/>
              <a:buChar char="Ø"/>
            </a:pP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buFont typeface="Wingdings" panose="05000000000000000000" pitchFamily="2" charset="2"/>
              <a:buChar char="Ø"/>
            </a:pP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buFont typeface="Wingdings" panose="05000000000000000000" pitchFamily="2" charset="2"/>
              <a:buChar char="Ø"/>
            </a:pP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buFont typeface="Wingdings" panose="05000000000000000000" pitchFamily="2" charset="2"/>
              <a:buChar char="Ø"/>
            </a:pP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buFont typeface="Wingdings" panose="05000000000000000000" pitchFamily="2" charset="2"/>
              <a:buChar char="Ø"/>
            </a:pP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buFont typeface="Wingdings" panose="05000000000000000000" pitchFamily="2" charset="2"/>
              <a:buChar char="Ø"/>
            </a:pP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หน่วยงานจัดส่งแบบสำรวจหลักฐานเชิงประจักษ์ ตามภารกิจหลัก และภาพรวมหน่วยงาน</a:t>
            </a:r>
          </a:p>
          <a:p>
            <a:pPr lvl="0" algn="thaiDist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เป็นการประเมินตนเองภายในตามเกณฑ์ของ </a:t>
            </a:r>
            <a:r>
              <a:rPr lang="th-TH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5 ดัชนี ดังนี้</a:t>
            </a: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ดัชนีความโปร่งใส</a:t>
            </a: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ดัชนีความพร้อมรับผิดชอบ</a:t>
            </a: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ดัชนีความปลอดจากการทุจริตในการปฏิบัติงาน</a:t>
            </a: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ดัชนีวัฒนธรรมคุณธรรมในองค์กร</a:t>
            </a: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ดัชนีคุณธรรมการทำงานในหน่วยงาน</a:t>
            </a: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endPara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2575" lvl="0" indent="-107950" algn="thaiDist">
              <a:buFont typeface="Wingdings" panose="05000000000000000000" pitchFamily="2" charset="2"/>
              <a:buChar char="§"/>
            </a:pPr>
            <a:endPara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2163" y="6360460"/>
            <a:ext cx="2205317" cy="47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เมษายน 2560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24681" y="1586747"/>
            <a:ext cx="2729753" cy="4491305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r>
              <a:rPr lang="th-TH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สำรวจข้อมูลและจัดเก็บข้อมูล </a:t>
            </a:r>
            <a:r>
              <a:rPr lang="en-US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</a:t>
            </a:r>
            <a:r>
              <a:rPr lang="en-US" sz="1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  <a:r>
              <a:rPr lang="th-TH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External </a:t>
            </a:r>
          </a:p>
          <a:p>
            <a:pPr marL="228600" lvl="0" indent="-228600" algn="thaiDist">
              <a:buFont typeface="Wingdings" panose="05000000000000000000" pitchFamily="2" charset="2"/>
              <a:buChar char="§"/>
            </a:pPr>
            <a:r>
              <a:rPr lang="th-TH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แจ้งผลการประเมิน </a:t>
            </a:r>
            <a:r>
              <a:rPr lang="en-US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</a:p>
          <a:p>
            <a:pPr lvl="0" algn="thaiDist"/>
            <a:r>
              <a:rPr lang="th-TH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เป็นการประเมินโดยบุคคลภายในตามเกณฑ์ของ </a:t>
            </a:r>
            <a:r>
              <a:rPr lang="th-TH" sz="1700" b="1" dirty="0" err="1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17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17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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ตรวจสอบจากเอกสารหลักฐานที่หน่วยงานส่งในรอบที่ 1 และรอบที่ 2</a:t>
            </a:r>
          </a:p>
          <a:p>
            <a:pPr indent="349250" algn="thaiDist"/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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จากการสัมภาษณ์ความคิดเห็นจากผู้มีส่วนได้ส่วนเสีย (บุคลากร) ภายใน และผู้</a:t>
            </a:r>
            <a:r>
              <a:rPr lang="th-TH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มีส่วนได้ส่วน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เสียภายนอกเกี่ยวกับการดำเนินงานของหน่วยงาน ใน 5 ดัชนี กลุ่มเป้าหมาย ได้แก่</a:t>
            </a:r>
          </a:p>
          <a:p>
            <a:pPr indent="349250" algn="thaiDist"/>
            <a:r>
              <a:rPr lang="th-TH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1. ข้าราชการของหน่วยงาน ทุกระดับประมาณ 100 คน</a:t>
            </a:r>
          </a:p>
          <a:p>
            <a:pPr indent="349250" algn="thaiDist"/>
            <a:r>
              <a:rPr lang="th-TH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2. ผู้รับบริการ </a:t>
            </a:r>
          </a:p>
          <a:p>
            <a:pPr indent="349250" algn="thaiDist"/>
            <a:r>
              <a:rPr lang="th-TH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7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3. ผู้มีส่วนได้ส่วนเสีย (ผู้ค้าของหน่วยงาน)  </a:t>
            </a:r>
          </a:p>
          <a:p>
            <a:pPr indent="349250" algn="thaiDist"/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indent="349250" algn="thaiDist"/>
            <a:endParaRPr lang="en-US" sz="20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4681" y="880782"/>
            <a:ext cx="2729754" cy="705965"/>
          </a:xfrm>
          <a:prstGeom prst="rect">
            <a:avLst/>
          </a:prstGeom>
          <a:solidFill>
            <a:srgbClr val="2ED7A1"/>
          </a:solidFill>
          <a:ln>
            <a:solidFill>
              <a:srgbClr val="2ED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 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24681" y="6380615"/>
            <a:ext cx="2729754" cy="4773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-30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2560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8843681" y="921118"/>
            <a:ext cx="304799" cy="507629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400000">
            <a:off x="1643911" y="5963772"/>
            <a:ext cx="275647" cy="558037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5079635" y="5963772"/>
            <a:ext cx="275647" cy="558037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5400000">
            <a:off x="7500105" y="5943618"/>
            <a:ext cx="275647" cy="558037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10552589" y="5967127"/>
            <a:ext cx="275647" cy="558037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5146872" y="3378577"/>
            <a:ext cx="275647" cy="558037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83" t="17831" r="34635" b="14706"/>
          <a:stretch/>
        </p:blipFill>
        <p:spPr>
          <a:xfrm>
            <a:off x="712695" y="365125"/>
            <a:ext cx="10408022" cy="61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787136" y="120794"/>
            <a:ext cx="6471009" cy="6700837"/>
            <a:chOff x="949" y="303"/>
            <a:chExt cx="8711" cy="979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949" y="303"/>
              <a:ext cx="8711" cy="9792"/>
              <a:chOff x="813" y="0"/>
              <a:chExt cx="9987" cy="12680"/>
            </a:xfrm>
          </p:grpSpPr>
          <p:sp>
            <p:nvSpPr>
              <p:cNvPr id="6" name="Freeform 4"/>
              <p:cNvSpPr>
                <a:spLocks/>
              </p:cNvSpPr>
              <p:nvPr/>
            </p:nvSpPr>
            <p:spPr bwMode="auto">
              <a:xfrm>
                <a:off x="813" y="0"/>
                <a:ext cx="9987" cy="12680"/>
              </a:xfrm>
              <a:custGeom>
                <a:avLst/>
                <a:gdLst>
                  <a:gd name="T0" fmla="*/ 0 w 10800"/>
                  <a:gd name="T1" fmla="*/ 12680 h 12680"/>
                  <a:gd name="T2" fmla="*/ 10800 w 10800"/>
                  <a:gd name="T3" fmla="*/ 12680 h 12680"/>
                  <a:gd name="T4" fmla="*/ 10800 w 10800"/>
                  <a:gd name="T5" fmla="*/ 0 h 12680"/>
                  <a:gd name="T6" fmla="*/ 0 w 10800"/>
                  <a:gd name="T7" fmla="*/ 0 h 12680"/>
                  <a:gd name="T8" fmla="*/ 0 w 10800"/>
                  <a:gd name="T9" fmla="*/ 12680 h 12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0" h="12680">
                    <a:moveTo>
                      <a:pt x="0" y="12680"/>
                    </a:moveTo>
                    <a:lnTo>
                      <a:pt x="10800" y="12680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2680"/>
                    </a:lnTo>
                    <a:close/>
                  </a:path>
                </a:pathLst>
              </a:custGeom>
              <a:solidFill>
                <a:srgbClr val="102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303"/>
              <a:ext cx="1953" cy="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3665788" y="721240"/>
            <a:ext cx="16331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pc="-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r>
              <a:rPr lang="en-US" sz="9600" spc="-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</a:t>
            </a:r>
            <a:r>
              <a:rPr lang="en-US" sz="9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69029" y="3213170"/>
            <a:ext cx="6096000" cy="22211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 marR="0">
              <a:spcBef>
                <a:spcPts val="315"/>
              </a:spcBef>
              <a:spcAft>
                <a:spcPts val="0"/>
              </a:spcAft>
            </a:pPr>
            <a:r>
              <a:rPr lang="en-US" sz="1170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2560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1120" marR="0">
              <a:spcBef>
                <a:spcPts val="430"/>
              </a:spcBef>
              <a:spcAft>
                <a:spcPts val="0"/>
              </a:spcAft>
            </a:pPr>
            <a:r>
              <a:rPr lang="en-US" spc="5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I</a:t>
            </a:r>
            <a:r>
              <a:rPr lang="en-US" spc="3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n</a:t>
            </a:r>
            <a:r>
              <a:rPr lang="en-US" spc="3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</a:t>
            </a:r>
            <a:r>
              <a:rPr lang="en-US" spc="4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e</a:t>
            </a:r>
            <a:r>
              <a:rPr lang="en-US" spc="4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g</a:t>
            </a:r>
            <a:r>
              <a:rPr lang="en-US" spc="5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r</a:t>
            </a:r>
            <a:r>
              <a:rPr lang="en-US" spc="3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i</a:t>
            </a:r>
            <a:r>
              <a:rPr lang="en-US" spc="8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</a:t>
            </a:r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y</a:t>
            </a:r>
            <a:r>
              <a:rPr lang="en-US" spc="7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 </a:t>
            </a:r>
            <a:r>
              <a:rPr lang="en-US" spc="3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an</a:t>
            </a:r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d</a:t>
            </a:r>
            <a:r>
              <a:rPr lang="en-US" spc="5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 </a:t>
            </a:r>
            <a:r>
              <a:rPr lang="en-US" spc="4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</a:t>
            </a:r>
            <a:r>
              <a:rPr lang="en-US" spc="5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r</a:t>
            </a:r>
            <a:r>
              <a:rPr lang="en-US" spc="3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an</a:t>
            </a:r>
            <a:r>
              <a:rPr lang="en-US" spc="4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s</a:t>
            </a:r>
            <a:r>
              <a:rPr lang="en-US" spc="4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p</a:t>
            </a:r>
            <a:r>
              <a:rPr lang="en-US" spc="3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a</a:t>
            </a:r>
            <a:r>
              <a:rPr lang="en-US" spc="5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r</a:t>
            </a:r>
            <a:r>
              <a:rPr lang="en-US" spc="4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e</a:t>
            </a:r>
            <a:r>
              <a:rPr lang="en-US" spc="3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n</a:t>
            </a:r>
            <a:r>
              <a:rPr lang="en-US" spc="3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c</a:t>
            </a:r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y</a:t>
            </a:r>
            <a:r>
              <a:rPr lang="en-US" spc="7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 </a:t>
            </a:r>
            <a:r>
              <a:rPr lang="en-US" spc="5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A</a:t>
            </a:r>
            <a:r>
              <a:rPr lang="en-US" spc="4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ssessme</a:t>
            </a:r>
            <a:r>
              <a:rPr lang="en-US" spc="3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n</a:t>
            </a:r>
            <a:r>
              <a:rPr lang="en-US" spc="3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</a:t>
            </a:r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:</a:t>
            </a:r>
            <a:r>
              <a:rPr lang="en-US" spc="65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 </a:t>
            </a:r>
            <a:r>
              <a:rPr lang="en-US" spc="5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I</a:t>
            </a:r>
            <a:r>
              <a:rPr lang="en-US" spc="-60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</a:t>
            </a:r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A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774794" y="5731020"/>
            <a:ext cx="6483351" cy="1104900"/>
            <a:chOff x="-10" y="12670"/>
            <a:chExt cx="10821" cy="1740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0" y="13631"/>
              <a:ext cx="10800" cy="769"/>
              <a:chOff x="0" y="13631"/>
              <a:chExt cx="10800" cy="769"/>
            </a:xfrm>
          </p:grpSpPr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0" y="13631"/>
                <a:ext cx="10800" cy="769"/>
              </a:xfrm>
              <a:custGeom>
                <a:avLst/>
                <a:gdLst>
                  <a:gd name="T0" fmla="*/ 0 w 10800"/>
                  <a:gd name="T1" fmla="+- 0 14400 13631"/>
                  <a:gd name="T2" fmla="*/ 14400 h 769"/>
                  <a:gd name="T3" fmla="*/ 10800 w 10800"/>
                  <a:gd name="T4" fmla="+- 0 14400 13631"/>
                  <a:gd name="T5" fmla="*/ 14400 h 769"/>
                  <a:gd name="T6" fmla="*/ 10800 w 10800"/>
                  <a:gd name="T7" fmla="+- 0 13631 13631"/>
                  <a:gd name="T8" fmla="*/ 13631 h 769"/>
                  <a:gd name="T9" fmla="*/ 0 w 10800"/>
                  <a:gd name="T10" fmla="+- 0 13631 13631"/>
                  <a:gd name="T11" fmla="*/ 13631 h 769"/>
                  <a:gd name="T12" fmla="*/ 0 w 10800"/>
                  <a:gd name="T13" fmla="+- 0 14400 13631"/>
                  <a:gd name="T14" fmla="*/ 14400 h 769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10800" h="769">
                    <a:moveTo>
                      <a:pt x="0" y="769"/>
                    </a:moveTo>
                    <a:lnTo>
                      <a:pt x="10800" y="769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769"/>
                    </a:lnTo>
                    <a:close/>
                  </a:path>
                </a:pathLst>
              </a:custGeom>
              <a:solidFill>
                <a:srgbClr val="102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0" y="12680"/>
              <a:ext cx="10800" cy="951"/>
              <a:chOff x="0" y="12680"/>
              <a:chExt cx="10800" cy="951"/>
            </a:xfrm>
          </p:grpSpPr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0" y="12680"/>
                <a:ext cx="10800" cy="951"/>
              </a:xfrm>
              <a:custGeom>
                <a:avLst/>
                <a:gdLst>
                  <a:gd name="T0" fmla="*/ 0 w 10800"/>
                  <a:gd name="T1" fmla="+- 0 13631 12680"/>
                  <a:gd name="T2" fmla="*/ 13631 h 951"/>
                  <a:gd name="T3" fmla="*/ 10800 w 10800"/>
                  <a:gd name="T4" fmla="+- 0 13631 12680"/>
                  <a:gd name="T5" fmla="*/ 13631 h 951"/>
                  <a:gd name="T6" fmla="*/ 10800 w 10800"/>
                  <a:gd name="T7" fmla="+- 0 12680 12680"/>
                  <a:gd name="T8" fmla="*/ 12680 h 951"/>
                  <a:gd name="T9" fmla="*/ 0 w 10800"/>
                  <a:gd name="T10" fmla="+- 0 12680 12680"/>
                  <a:gd name="T11" fmla="*/ 12680 h 951"/>
                  <a:gd name="T12" fmla="*/ 0 w 10800"/>
                  <a:gd name="T13" fmla="+- 0 13631 12680"/>
                  <a:gd name="T14" fmla="*/ 13631 h 95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10800" h="951">
                    <a:moveTo>
                      <a:pt x="0" y="951"/>
                    </a:moveTo>
                    <a:lnTo>
                      <a:pt x="10800" y="951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9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2694163" y="5833304"/>
            <a:ext cx="6843969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9385" marR="0">
              <a:lnSpc>
                <a:spcPts val="2230"/>
              </a:lnSpc>
              <a:spcBef>
                <a:spcPts val="365"/>
              </a:spcBef>
              <a:spcAft>
                <a:spcPts val="0"/>
              </a:spcAft>
            </a:pPr>
            <a:r>
              <a:rPr lang="th-TH" sz="2000" b="1" spc="5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ค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ู่</a:t>
            </a:r>
            <a:r>
              <a:rPr lang="th-TH" sz="2000" b="1" spc="-25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ม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ือ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ก</a:t>
            </a:r>
            <a:r>
              <a:rPr lang="th-TH" sz="2000" b="1" spc="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า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ร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ป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ระเ</a:t>
            </a:r>
            <a:r>
              <a:rPr lang="th-TH" sz="2000" b="1" spc="-25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ม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ิ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น</a:t>
            </a:r>
            <a:r>
              <a:rPr lang="th-TH" sz="2000" b="1" spc="5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ค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ุณ</a:t>
            </a:r>
            <a:r>
              <a:rPr lang="th-TH" sz="2000" b="1" spc="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ธ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ร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ร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มแล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ะ</a:t>
            </a:r>
            <a:r>
              <a:rPr lang="th-TH" sz="2000" b="1" spc="5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ค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ว</a:t>
            </a:r>
            <a:r>
              <a:rPr lang="th-TH" sz="2000" b="1" spc="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า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ม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โป</a:t>
            </a:r>
            <a:r>
              <a:rPr lang="th-TH" sz="2000" b="1" spc="-1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ร</a:t>
            </a:r>
            <a:r>
              <a:rPr lang="th-TH" sz="2000" b="1" spc="-615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่ง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ใส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ใ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น</a:t>
            </a:r>
            <a:r>
              <a:rPr lang="th-TH" sz="2000" b="1" spc="-1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ก</a:t>
            </a:r>
            <a:r>
              <a:rPr lang="th-TH" sz="2000" b="1" spc="1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า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ร</a:t>
            </a:r>
            <a:r>
              <a:rPr lang="th-TH" sz="2000" b="1" spc="-2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ดำ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เ</a:t>
            </a:r>
            <a:r>
              <a:rPr lang="th-TH" sz="2000" b="1" spc="-3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น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ิ</a:t>
            </a:r>
            <a:r>
              <a:rPr lang="th-TH" sz="2000" b="1" spc="-1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นง</a:t>
            </a:r>
            <a:r>
              <a:rPr lang="th-TH" sz="2000" b="1" spc="1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า</a:t>
            </a:r>
            <a:r>
              <a:rPr lang="th-TH" sz="2000" b="1" spc="-1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น</a:t>
            </a:r>
            <a:r>
              <a:rPr lang="th-TH" sz="2000" b="1" spc="5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ข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อ</a:t>
            </a:r>
            <a:r>
              <a:rPr lang="th-TH" sz="2000" b="1" spc="-15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ง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หน</a:t>
            </a:r>
            <a:r>
              <a:rPr lang="th-TH" sz="2000" b="1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่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วยง</a:t>
            </a:r>
            <a:r>
              <a:rPr lang="th-TH" sz="2000" b="1" spc="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า</a:t>
            </a:r>
            <a:r>
              <a:rPr lang="th-TH" sz="2000" b="1" spc="-10" dirty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น</a:t>
            </a:r>
            <a:r>
              <a:rPr lang="th-TH" sz="2000" b="1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ภ</a:t>
            </a:r>
            <a:r>
              <a:rPr lang="th-TH" sz="2000" b="1" spc="5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าค</a:t>
            </a:r>
            <a:r>
              <a:rPr lang="th-TH" sz="2000" b="1" spc="-1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ร</a:t>
            </a:r>
            <a:r>
              <a:rPr lang="th-TH" sz="2000" b="1" spc="-650" dirty="0" smtClean="0">
                <a:solidFill>
                  <a:srgbClr val="FFFFFF"/>
                </a:solidFill>
                <a:latin typeface="FreesiaUPC" panose="020B0604020202020204" pitchFamily="34" charset="-34"/>
                <a:ea typeface="FreesiaUPC" panose="020B0604020202020204" pitchFamily="34" charset="-34"/>
                <a:cs typeface="FreesiaUPC" panose="020B0604020202020204" pitchFamily="34" charset="-34"/>
              </a:rPr>
              <a:t>ัฐ</a:t>
            </a:r>
            <a:endParaRPr lang="en-US" sz="2000" b="1" dirty="0" smtClean="0">
              <a:latin typeface="FreesiaUPC" panose="020B0604020202020204" pitchFamily="34" charset="-34"/>
              <a:ea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295053" y="180105"/>
            <a:ext cx="28969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สามารถดาวน์โหลดคู่มือได้ที่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www.anticor.moi.go.th 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3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1" y="1"/>
            <a:ext cx="12192000" cy="726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การประเมินคุณธรรมและความโปร่งใสในการดำเนินงานของหน่วยงานภาครัฐ (</a:t>
            </a:r>
            <a:r>
              <a:rPr lang="en-US" sz="3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835" y="1707775"/>
            <a:ext cx="11604812" cy="48006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 smtClean="0">
                <a:solidFill>
                  <a:srgbClr val="0066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</a:p>
          <a:p>
            <a:pPr algn="thaiDist"/>
            <a:endParaRPr lang="th-TH" sz="36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               </a:t>
            </a:r>
            <a:r>
              <a:rPr lang="th-TH" sz="3200" b="1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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สำนักงานคณะกรรมการป้องกันและปรามปรามการทุจริตแห่งชาติ (สำนักงาน ป.ป.ช.)  ได้มีการประเมินตั้งแต่ ปี 2557 </a:t>
            </a:r>
          </a:p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	    </a:t>
            </a:r>
            <a:r>
              <a:rPr lang="th-TH" sz="3200" b="1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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Integrity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Transparency Assessment : ITA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>
              <a:tabLst>
                <a:tab pos="1546225" algn="l"/>
              </a:tabLst>
            </a:pP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10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175" y="712693"/>
            <a:ext cx="11591365" cy="227255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หลักการประเมิน </a:t>
            </a:r>
            <a:r>
              <a:rPr lang="en-US" sz="3600" b="1" dirty="0" smtClean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ctr"/>
            <a:endParaRPr lang="th-TH" sz="36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กรอบการประเมินดำเนินงานของหน่วยงานภาครัฐ ประกอบด้วย  5 ดัชนี 12 ตัวชี้วัด 23 ตัวชี้วัดย่อย 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176" y="3092824"/>
            <a:ext cx="11591365" cy="330797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35050" indent="457200" algn="thaiDist">
              <a:buAutoNum type="arabicPeriod"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ดัชนีความโปร่งใส (</a:t>
            </a:r>
            <a:r>
              <a:rPr lang="en-US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Transparency Index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pPr marL="1035050" indent="457200" algn="thaiDist">
              <a:buAutoNum type="arabicPeriod"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ดัชนีความพร้อมรับผิด (</a:t>
            </a:r>
            <a:r>
              <a:rPr lang="en-US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Accountability Index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32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1035050" indent="457200" algn="thaiDist">
              <a:buAutoNum type="arabicPeriod"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ดัชนีความปลอดจากการทุจริตในการปฏิบัติงาน (</a:t>
            </a:r>
            <a:r>
              <a:rPr lang="en-US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Corruption-Free Index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1035050" indent="457200" algn="thaiDist">
              <a:buAutoNum type="arabicPeriod"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ดัชนีวัฒนธรรมคุณธรรมในองค์กร (</a:t>
            </a:r>
            <a:r>
              <a:rPr lang="en-US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Culture Index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pPr marL="1035050" indent="457200" algn="thaiDist">
              <a:buAutoNum type="arabicPeriod"/>
            </a:pP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ดัชนีคุณธรรมการทำงานในหน่วยงาน (</a:t>
            </a:r>
            <a:r>
              <a:rPr lang="en-US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Work Integrity Index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2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132"/>
            <a:ext cx="3173506" cy="5961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</a:t>
            </a:r>
            <a:r>
              <a:rPr lang="th-TH" sz="36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</a:t>
            </a:r>
            <a:r>
              <a:rPr lang="en-US" sz="3600" b="1" dirty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235" y="2762815"/>
            <a:ext cx="1699938" cy="21896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1.ดัชนีความโปร่งใส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2215" y="1745878"/>
            <a:ext cx="2111189" cy="9278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 เปิดเผย และเข้าถึงข้อมูล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2215" y="5188325"/>
            <a:ext cx="2111189" cy="9278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การมีส่วนร่วมของผู้มีส่วนได้ส่วนเสีย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4841692" y="1735790"/>
            <a:ext cx="12700" cy="1247217"/>
          </a:xfrm>
          <a:prstGeom prst="bentConnector3">
            <a:avLst>
              <a:gd name="adj1" fmla="val 180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4862234" y="5035365"/>
            <a:ext cx="12700" cy="1247217"/>
          </a:xfrm>
          <a:prstGeom prst="bentConnector3">
            <a:avLst>
              <a:gd name="adj1" fmla="val 180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3"/>
          </p:cNvCxnSpPr>
          <p:nvPr/>
        </p:nvCxnSpPr>
        <p:spPr>
          <a:xfrm flipV="1">
            <a:off x="4343404" y="2209800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4" y="5593980"/>
            <a:ext cx="29359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68583" y="2463336"/>
            <a:ext cx="2230032" cy="1286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 เปิดเผย และเข้าถึงข้อมูลของหน่วยงาน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62232" y="1005726"/>
            <a:ext cx="2230032" cy="12460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การดำเนินงานเกี่ยวกับการจัดชื้อจัดจ้าง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74935" y="5530103"/>
            <a:ext cx="2252010" cy="11956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การจัดการเรื่องร้องเรียน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62232" y="4062407"/>
            <a:ext cx="2252009" cy="1256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การมีส่วนร่วมในการดำเนินงาน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51169" y="705132"/>
            <a:ext cx="4516719" cy="1581989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ประกาศเผยแพร่แผนปฏิบัติการปี 60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เผยแพร่ข้อมูล ประกอบด้วย ชื่อโครงการ งบประมาณ ผู้ชื้อของ ผู้ยื่นซอง ผู้ที่ได้รับการคัดเลือก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แนวทางการตรวจสอบเพื่อป้องกันผลประโยชน์ทับซ้อน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การวิเคราะห์ผลการจัดซื้อจัดจ้าง ปี 59 และนำมาปรับปรุง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Elbow Connector 32"/>
          <p:cNvCxnSpPr>
            <a:stCxn id="8" idx="1"/>
            <a:endCxn id="9" idx="1"/>
          </p:cNvCxnSpPr>
          <p:nvPr/>
        </p:nvCxnSpPr>
        <p:spPr>
          <a:xfrm rot="10800000" flipV="1">
            <a:off x="2232215" y="2209800"/>
            <a:ext cx="12700" cy="3442447"/>
          </a:xfrm>
          <a:prstGeom prst="bentConnector3">
            <a:avLst>
              <a:gd name="adj1" fmla="val 180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06096" y="3857628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51168" y="2391067"/>
            <a:ext cx="4516719" cy="1466562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มีหน่วยประชาสัมพันธ์ ณ ที่ทำการ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ช่องทางการเผยแพร่บทบาทหน้าที่ของหน่วยงาน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มีระบบการให้ข้อมูล </a:t>
            </a:r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Call Center</a:t>
            </a: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ข้อมูลเผยแพร่ ชัดเจน ถูกต้อง ครบถ้วน สมบูรณ์ และเป็นปัจจุบัน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451167" y="3905955"/>
            <a:ext cx="4516719" cy="1368655"/>
          </a:xfrm>
          <a:prstGeom prst="round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ผู้มีส่วนได้เสียเข้ามามีส่วนร่วมในการแสดงความคิดเห็น จัดทำแผนงาน/โครงการ และร่วมดำเนินการ </a:t>
            </a:r>
            <a:r>
              <a:rPr lang="th-TH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ตามภารกิจหลัก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เปิดโอกาสให้ประชาชน/ผู้รับบริการ ผู้มีส่วนได้ส่วนเสีย แสดงความคิดเห็นต่อการปฏิบัติงานของเจ้าหน้าที่ และติดตามตรวจสอบการดำเนินงานของหน่วยงาน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51166" y="5318588"/>
            <a:ext cx="4516719" cy="1524142"/>
          </a:xfrm>
          <a:prstGeom prst="round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 ขั้นตอน และกระบวนการ และเจ้าหน้าที่ที่รับผิดชอบ        เรื่องการร้องเรียน </a:t>
            </a:r>
            <a:endParaRPr lang="th-TH" sz="16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รายงานผลให้ผู้ร้องเรียนได้รับทราบ รวมทั้งสรุปผลการดำเนินงานร้องเรียนให้</a:t>
            </a:r>
            <a:r>
              <a:rPr 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สาธารณชน</a:t>
            </a: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ได้รับทราบผ่านสื่อต่างๆ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มีการประชาสัมพันธ์กระบวน ช่องทางการร้องเรียนให้ </a:t>
            </a:r>
            <a:r>
              <a:rPr lang="th-TH" sz="16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ปชช</a:t>
            </a: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       ทราบอย่างชัดเจน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114241" y="3088069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98615" y="1623172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68464" y="6127938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98615" y="4673129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606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1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129" y="1202393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96465" y="636634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ตัวชี้วัดย่อย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49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741" y="3305735"/>
            <a:ext cx="1699938" cy="2189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2.ดัชนีความพร้อมรับผิด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99314" y="2781156"/>
            <a:ext cx="2111189" cy="9278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ความพร้อมรับผิด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2215" y="5416924"/>
            <a:ext cx="2111189" cy="9278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เจตจำนงสุจริต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Straight Connector 23"/>
          <p:cNvCxnSpPr>
            <a:stCxn id="8" idx="3"/>
          </p:cNvCxnSpPr>
          <p:nvPr/>
        </p:nvCxnSpPr>
        <p:spPr>
          <a:xfrm flipV="1">
            <a:off x="4310503" y="3245078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6" idx="1"/>
          </p:cNvCxnSpPr>
          <p:nvPr/>
        </p:nvCxnSpPr>
        <p:spPr>
          <a:xfrm>
            <a:off x="4343404" y="5880846"/>
            <a:ext cx="50666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85920" y="3716228"/>
            <a:ext cx="2230032" cy="12867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ความพร้อมรับ</a:t>
            </a:r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ผิดใน</a:t>
            </a:r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61053" y="1674573"/>
            <a:ext cx="2230032" cy="12460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ความพร้อมรับผิดใน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50064" y="5283010"/>
            <a:ext cx="2252010" cy="11956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เจตจำนงสุจริตในการบริหารงาน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92818" y="1005362"/>
            <a:ext cx="4516719" cy="282570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เจ้าหน้าที่ปฏิบัติงานด้วยความเต็มใจ กระตือรือร้น           เต็มความสามารถ โดยมุ่งเน้นผลสำเร็จของงาน และมี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ความพร้อมที่จะบริการและส่งมอบผลงานต่อสาธารณะ ตาม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เจ้าหน้าที่ให้ความสำคัญกับการปฏิบัติงานในหน้าที่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มากกว่าเรื่องส่วนตัว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เมื่อเกิดความเสียหายผู้บริหารต้องมีส่วนรับผิดชอบ และมีมาตรการที่เหมาะสมที่จะดำเนินการกับผู้ไม่รับผิดชอบต่อการปฏิบัติงาน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 พร้อมรับฟังการวิพากษ์หรือติชมจากประชาชนผู้รับบริการและผู้มีส่วนได้ส่วนเสีย  และพร้อมแสดงความรับผิดชอบ</a:t>
            </a:r>
          </a:p>
        </p:txBody>
      </p:sp>
      <p:cxnSp>
        <p:nvCxnSpPr>
          <p:cNvPr id="33" name="Elbow Connector 32"/>
          <p:cNvCxnSpPr>
            <a:stCxn id="8" idx="1"/>
            <a:endCxn id="9" idx="1"/>
          </p:cNvCxnSpPr>
          <p:nvPr/>
        </p:nvCxnSpPr>
        <p:spPr>
          <a:xfrm rot="10800000" flipH="1" flipV="1">
            <a:off x="2199313" y="3245079"/>
            <a:ext cx="32901" cy="2635768"/>
          </a:xfrm>
          <a:prstGeom prst="bentConnector3">
            <a:avLst>
              <a:gd name="adj1" fmla="val -694812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06096" y="4382061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14364" y="3989507"/>
            <a:ext cx="4516719" cy="74015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ผู้บริหารพร้อมที่จะแสดงความรับผิดชอบ หากงานที่ทำเกิดความเสียหาย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51166" y="5283010"/>
            <a:ext cx="4516719" cy="1548096"/>
          </a:xfrm>
          <a:prstGeom prst="round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ผู้บริหารแสดงเจตจำนง ในหน่วยงาน สาธารณชน และกำหนดนโยบาย เพื่อพัฒนาหน่วยงานให้มีคุณธรรม ความโปร่งใส</a:t>
            </a:r>
            <a:endParaRPr lang="th-TH" sz="16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ผู้บริหารมุ่งมั่นในการบริหารหน่วยงานด้วยความซื่อสัตย์ และสนับสนุนงบประมาณดำเนินการเพื่อให้เกิดความโปร่งใสและซื่อสัตย์ในหน่วยงานมากขึ้น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ผู้บริหารมีภาพลักษณ์ที่ยึดมั่นในความซื่อสัตย์สุจริตในการบริหารงาน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081330" y="2304069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20767" y="4417005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36762" y="6021345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3" idx="1"/>
            <a:endCxn id="22" idx="1"/>
          </p:cNvCxnSpPr>
          <p:nvPr/>
        </p:nvCxnSpPr>
        <p:spPr>
          <a:xfrm rot="10800000" flipH="1" flipV="1">
            <a:off x="4861052" y="2297619"/>
            <a:ext cx="24867" cy="2061965"/>
          </a:xfrm>
          <a:prstGeom prst="bentConnector3">
            <a:avLst>
              <a:gd name="adj1" fmla="val -919291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633132"/>
            <a:ext cx="3173506" cy="5961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</a:t>
            </a:r>
            <a:r>
              <a:rPr lang="th-TH" sz="36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</a:t>
            </a:r>
            <a:r>
              <a:rPr lang="en-US" sz="3600" b="1" dirty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46813" y="2153595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40405" y="1188878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ตัวชี้วัดย่อย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76915" y="662894"/>
            <a:ext cx="2274861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68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7235" y="2063851"/>
            <a:ext cx="1699938" cy="29154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ดัชนีความปลอดจากการทุจริตในการปฏิบัติงาน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22110" y="1234329"/>
            <a:ext cx="2111189" cy="12427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การถูกชี้มูลความผิด (ข้อมูลจาก ป.ป.ช. และ </a:t>
            </a:r>
            <a:r>
              <a:rPr lang="th-TH" sz="24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080" y="5402487"/>
            <a:ext cx="2111189" cy="12393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ความปลอดจากการทุจริตเชิงนโยบาย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824806" y="3065719"/>
            <a:ext cx="12700" cy="1247217"/>
          </a:xfrm>
          <a:prstGeom prst="bentConnector3">
            <a:avLst>
              <a:gd name="adj1" fmla="val 180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5060" y="1719553"/>
            <a:ext cx="461204" cy="250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57730" y="6022172"/>
            <a:ext cx="293597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62232" y="2499360"/>
            <a:ext cx="2230032" cy="10934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การรับสินบน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05354" y="1229914"/>
            <a:ext cx="2230032" cy="9064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เรื่องชี้มูลความผิด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24805" y="5502637"/>
            <a:ext cx="2252010" cy="11956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ความปลอดจากการทุจริตเชิงนโยบาย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19089" y="1280350"/>
            <a:ext cx="4604985" cy="87840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เรื่องชี้มูลความผิดของเจ้าหน้าที่ในหน่วยงานตามฐานข้อมูลของ ป.ป.ช. และ </a:t>
            </a:r>
            <a:r>
              <a:rPr lang="th-TH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cxnSp>
        <p:nvCxnSpPr>
          <p:cNvPr id="33" name="Elbow Connector 32"/>
          <p:cNvCxnSpPr>
            <a:stCxn id="8" idx="1"/>
            <a:endCxn id="9" idx="1"/>
          </p:cNvCxnSpPr>
          <p:nvPr/>
        </p:nvCxnSpPr>
        <p:spPr>
          <a:xfrm rot="10800000" flipV="1">
            <a:off x="2302080" y="1855694"/>
            <a:ext cx="20030" cy="4166478"/>
          </a:xfrm>
          <a:prstGeom prst="bentConnector3">
            <a:avLst>
              <a:gd name="adj1" fmla="val 1241288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59857" y="3668533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451165" y="2245657"/>
            <a:ext cx="4740836" cy="173886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เจ้าหน้าที่มีการรับสิ่งของ การอำนวยความสะดวก ความบันเทิงจากผู้ต้องการสร้างความสัมพันธ์ที่ดีเพื่อหวังผลตอบแทนในอนาคต รวมทั้งมีการเรียกรับเงินหรือประโยชน์จากผู้อื่น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เคย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ได้ยินหรือรับทราบว่าเจ้าหน้าที่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รับสิ่งของ ฯ หรือรับเงินจาก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ผู้ต้องการสร้างความสัมพันธ์ที่ดีเพื่อหวังผลตอบแทน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ในอนาคต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เคย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ถูกเจ้าหน้าที่ของหน่วยงานท่านเรียกรับเงินหรือไม่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246" y="4099599"/>
            <a:ext cx="4740836" cy="1368655"/>
          </a:xfrm>
          <a:prstGeom prst="round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เจ้าหน้าที่ใช้อำนาจหน้าที่เพื่อเอื้อประโยชน์แก่ตนเองหรือพวกพ้อง และมีส่วนได้เสียในสัญญาโครงการ/สัมปทาน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เคย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ด้ยินหรือรับทราบว่าเจ้าหน้าที่ใช้อำนาจ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เอื้อประโยชน์แก่ตนเองหรือพวกพ้อง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</a:t>
            </a:r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เคย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ถูกเจ้าหน้าที่ปฏิบัติอย่างไม่เป็นธรรม หรือ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มีส่วนได้เสียในสัญญาโครงการ/สัมปทาน</a:t>
            </a:r>
            <a:endParaRPr lang="th-TH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51164" y="5507122"/>
            <a:ext cx="4740836" cy="132425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คู่สัญญาเกี่ยวข้องเชิงอุปถัมภ์หรือมีผลประโยชน์ร่วมกันกับผู้บริหาร หรือนโยบาย ทิศทางการดำเนินงานถูกแทรกแซงจากนักการเมือง กลุ่มคนที่ได้รับประโยชน์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h-TH" sz="16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084145" y="3046064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35691" y="1683143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30636" y="6056453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78647" y="4519278"/>
            <a:ext cx="293597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22777" y="3668533"/>
            <a:ext cx="461204" cy="25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831820" y="3778615"/>
            <a:ext cx="2230032" cy="1171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การใช้ตำแหน่งหน้าที่ในการเอื้อประโยชน์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322110" y="3055280"/>
            <a:ext cx="2111189" cy="12427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การทุจริตต่อหน้าที่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296857" y="3709852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633132"/>
            <a:ext cx="2051395" cy="11147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</a:t>
            </a:r>
            <a:r>
              <a:rPr lang="th-TH" sz="32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2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</a:t>
            </a:r>
            <a:r>
              <a:rPr lang="en-US" sz="3200" b="1" dirty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6891" y="820551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6465" y="756285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ตัวชี้วัดย่อย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80881" y="712694"/>
            <a:ext cx="219949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99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7146002" y="4015638"/>
            <a:ext cx="461204" cy="25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7235" y="2063851"/>
            <a:ext cx="1699938" cy="29154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ดัชนีวัฒนธรรมคุณธรรมในองค์กร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57680" y="1180447"/>
            <a:ext cx="1953308" cy="16301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การสร้างวัฒนธรรมสุจริตในหน่วยงาน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411" y="5215218"/>
            <a:ext cx="1953308" cy="1625746"/>
          </a:xfrm>
          <a:prstGeom prst="round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การป้องกันและปรามปรามการทุจริตในหน่วยงาน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15197" y="1357005"/>
            <a:ext cx="383326" cy="810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8595" y="1967853"/>
            <a:ext cx="293597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724792" y="1141220"/>
            <a:ext cx="4365653" cy="5191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มีการถ่ายทอดพฤติกรรมการทำงานที่ดี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52366" y="1059193"/>
            <a:ext cx="2443008" cy="5446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การสืบทอดวัฒนธรรมสุจริต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32133" y="4957988"/>
            <a:ext cx="2483065" cy="776150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แผนปฏิบัติการป้องกันและปราบปรามการทุจริต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Elbow Connector 32"/>
          <p:cNvCxnSpPr>
            <a:stCxn id="8" idx="1"/>
            <a:endCxn id="9" idx="1"/>
          </p:cNvCxnSpPr>
          <p:nvPr/>
        </p:nvCxnSpPr>
        <p:spPr>
          <a:xfrm rot="10800000" flipV="1">
            <a:off x="2309412" y="1995525"/>
            <a:ext cx="148269" cy="4032566"/>
          </a:xfrm>
          <a:prstGeom prst="bentConnector3">
            <a:avLst>
              <a:gd name="adj1" fmla="val 254179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59857" y="3480275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78807" y="3933562"/>
            <a:ext cx="461204" cy="25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872192" y="3411397"/>
            <a:ext cx="2483065" cy="1089352"/>
          </a:xfrm>
          <a:prstGeom prst="round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การดำเนินการเพื่อป้องกันผลประโยชน์ทับซ้อนในหน่วยงาน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22019" y="3327833"/>
            <a:ext cx="1953308" cy="163015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การป้องกันผลประโยชน์      ทับซ้อน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2192" y="1730511"/>
            <a:ext cx="2443008" cy="5443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การไม่ทนต่อการทุจริต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12249" y="2478824"/>
            <a:ext cx="2443008" cy="5862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การอายและเกรงกลัวที่จะทุจริต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32132" y="6032118"/>
            <a:ext cx="2483065" cy="776150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การตรวจสอบถ่วงดุลภายในหน่วยงาน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4885550" y="1167361"/>
            <a:ext cx="12700" cy="1670656"/>
          </a:xfrm>
          <a:prstGeom prst="bentConnector3">
            <a:avLst>
              <a:gd name="adj1" fmla="val 180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2155" y="4065761"/>
            <a:ext cx="461204" cy="2509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6" idx="1"/>
            <a:endCxn id="30" idx="1"/>
          </p:cNvCxnSpPr>
          <p:nvPr/>
        </p:nvCxnSpPr>
        <p:spPr>
          <a:xfrm rot="10800000" flipV="1">
            <a:off x="4832133" y="5346063"/>
            <a:ext cx="1" cy="1074130"/>
          </a:xfrm>
          <a:prstGeom prst="bentConnector3">
            <a:avLst>
              <a:gd name="adj1" fmla="val 2286010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738581" y="1767906"/>
            <a:ext cx="4365653" cy="485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พบเห็นการทุจริตไม่เพิกเฉยและพร้อมที่จะดำเนินการ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750144" y="2405692"/>
            <a:ext cx="4365653" cy="6195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หากเกิดทุจริตในหน่วยงานถือเป็นเรื่องน่าอับอายและจะถูกแรงกดดันทางสังคมจากทุกหน่วยงานเสมอ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750143" y="3153113"/>
            <a:ext cx="4365653" cy="89461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การวิเคราะห์ความเสี่ยงที่อาจเกิดผลประโยชน์ทับซ้อน มีคู่มือเกี่ยวกับการปฏิบัติงานฯ มีการปรับปรุงขั้นตอน แนวทาง หรือระเบียบเพื่อป้องกันผลประโยชน์ทับซ้อน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750142" y="4155305"/>
            <a:ext cx="4365653" cy="61954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มีการนำวัสดุ อุปกรณ์ และของราชการไปใช้ส่วนตัว และมีการเอื้อประโยชน์ให้บุคคลบางกลุ่ม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38583" y="4848938"/>
            <a:ext cx="4365653" cy="894616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endParaRPr lang="th-TH" sz="20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การวิเคราะห์ผลการดำเนินงานตามแผนป้องกันฯ ปี 59 เพื่อนำมาปรับปรุงแผนป้องกันฯ ปี 60 และแผนไปสู่การปฏิบัติอย่างเป็นรูปธรรม สามารถยับยังการทุจริตได้อย่างมีประสิทธิภาพ</a:t>
            </a:r>
          </a:p>
          <a:p>
            <a:pPr algn="thaiDist"/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38582" y="5810428"/>
            <a:ext cx="4365653" cy="997839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9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มีการรวมกลุ่มของเจ้าหน้าที่เพื่อบริหารความโปร่งใส ตรวจสอบภายไม่ถูกแทรกแซงจากผู้บริหาร และตรวจสอบภายในสามารถป้องกันหรือยับยัง การทุจริตได้อย่างมีประสิทธิภาพ</a:t>
            </a:r>
            <a:endParaRPr lang="en-US" sz="1900" b="1" spc="-3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341466" y="2017531"/>
            <a:ext cx="383326" cy="810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66816" y="2801484"/>
            <a:ext cx="383326" cy="810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51" idx="1"/>
            <a:endCxn id="52" idx="1"/>
          </p:cNvCxnSpPr>
          <p:nvPr/>
        </p:nvCxnSpPr>
        <p:spPr>
          <a:xfrm rot="10800000" flipV="1">
            <a:off x="7750143" y="3600421"/>
            <a:ext cx="1" cy="864654"/>
          </a:xfrm>
          <a:prstGeom prst="bentConnector3">
            <a:avLst>
              <a:gd name="adj1" fmla="val 2286010000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12366" y="5337956"/>
            <a:ext cx="383326" cy="810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38346" y="6420193"/>
            <a:ext cx="383326" cy="810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93395" y="6085750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24346" y="1967853"/>
            <a:ext cx="293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-19230" y="712694"/>
            <a:ext cx="2668653" cy="5961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</a:t>
            </a:r>
            <a:r>
              <a:rPr lang="th-TH" sz="32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200" b="1" dirty="0" smtClean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</a:t>
            </a:r>
            <a:r>
              <a:rPr lang="en-US" sz="3200" b="1" dirty="0">
                <a:solidFill>
                  <a:srgbClr val="0066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-26895"/>
            <a:ext cx="12192000" cy="739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ประเมินคุณธรรมและความโปร่งใสในการดำเนินงานของหน่วยงาน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49423" y="867776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92881" y="720043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ตัวชี้วัดย่อย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42905" y="708792"/>
            <a:ext cx="1761565" cy="41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ประเด็นการประเมิน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08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1471</TotalTime>
  <Words>3389</Words>
  <Application>Microsoft Office PowerPoint</Application>
  <PresentationFormat>Widescreen</PresentationFormat>
  <Paragraphs>588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Cordia New</vt:lpstr>
      <vt:lpstr>FreesiaUPC</vt:lpstr>
      <vt:lpstr>Impact</vt:lpstr>
      <vt:lpstr>TH Charmonman</vt:lpstr>
      <vt:lpstr>TH SarabunIT๙</vt:lpstr>
      <vt:lpstr>TH SarabunPSK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ผลคะแนนการประเมิน ITA  สำนักงานกระทรวงมหาดไทย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PC</dc:creator>
  <cp:lastModifiedBy>Dell PC</cp:lastModifiedBy>
  <cp:revision>107</cp:revision>
  <cp:lastPrinted>2017-01-17T01:24:45Z</cp:lastPrinted>
  <dcterms:created xsi:type="dcterms:W3CDTF">2017-01-07T08:00:53Z</dcterms:created>
  <dcterms:modified xsi:type="dcterms:W3CDTF">2017-01-17T05:42:53Z</dcterms:modified>
</cp:coreProperties>
</file>